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3065" y="514611"/>
            <a:ext cx="10505869" cy="531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3065" y="514611"/>
            <a:ext cx="10505869" cy="5314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3400" y="2269383"/>
            <a:ext cx="5588000" cy="3576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106850" y="6102340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ocantes/Data_Science_Captstone_IBM/blob/main/labs-jupyter-spacex-Data%20wrangling.ipynb" TargetMode="External"/><Relationship Id="rId3" Type="http://schemas.openxmlformats.org/officeDocument/2006/relationships/image" Target="../media/image7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ocantes/Data_Science_Captstone_IBM/blob/main/jupyter-labs-eda-dataviz.ipynb" TargetMode="Externa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ocantes/Data_Science_Captstone_IBM/blob/main/jupyter-labs-eda-sql-coursera_sqllite.ipynb" TargetMode="Externa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ocantes/Data_Science_Captstone_IBM/blob/main/lab_jupyter_launch_site_location.ipynb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ocantes/Data_Science_Captstone_IBM/blob/main/spacex_dash_app.py" TargetMode="Externa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ocantes/Data_Science_Captstone_IBM/blob/main/SpaceX_Machine_Learning_Prediction_Part_5.jupyterlite.ipynb" TargetMode="External"/><Relationship Id="rId3" Type="http://schemas.openxmlformats.org/officeDocument/2006/relationships/image" Target="../media/image8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ocantes/Data_Science_Captstone_IBM/blob/main/jupyter-labs-spacex-data-collection-api.ipynb" TargetMode="External"/><Relationship Id="rId3" Type="http://schemas.openxmlformats.org/officeDocument/2006/relationships/image" Target="../media/image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ocantes/Data_Science_Captstone_IBM/blob/main/jupyter-labs-webscraping.ipynb" TargetMode="External"/><Relationship Id="rId3" Type="http://schemas.openxmlformats.org/officeDocument/2006/relationships/image" Target="../media/image6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1505" y="4585016"/>
            <a:ext cx="183768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E7E6E6"/>
                </a:solidFill>
                <a:latin typeface="Arial MT"/>
                <a:cs typeface="Arial MT"/>
              </a:rPr>
              <a:t>Zackar</a:t>
            </a:r>
            <a:r>
              <a:rPr dirty="0" sz="1800">
                <a:solidFill>
                  <a:srgbClr val="E7E6E6"/>
                </a:solidFill>
                <a:latin typeface="Arial MT"/>
                <a:cs typeface="Arial MT"/>
              </a:rPr>
              <a:t>y</a:t>
            </a:r>
            <a:r>
              <a:rPr dirty="0" sz="1800" spc="-105">
                <a:solidFill>
                  <a:srgbClr val="E7E6E6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E7E6E6"/>
                </a:solidFill>
                <a:latin typeface="Arial MT"/>
                <a:cs typeface="Arial MT"/>
              </a:rPr>
              <a:t>Ashworth  </a:t>
            </a:r>
            <a:r>
              <a:rPr dirty="0" sz="1800" spc="-5">
                <a:solidFill>
                  <a:srgbClr val="E7E6E6"/>
                </a:solidFill>
                <a:latin typeface="Arial MT"/>
                <a:cs typeface="Arial MT"/>
              </a:rPr>
              <a:t>07/27/24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920" y="676800"/>
            <a:ext cx="2102759" cy="6278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090" y="1721113"/>
            <a:ext cx="3176270" cy="2740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53365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processed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by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using basic pandas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functions and applying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filters.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u="heavy" sz="18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https://github.com/Vocantes/D </a:t>
            </a:r>
            <a:r>
              <a:rPr dirty="0" sz="1800" spc="-5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1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ata_Science_Captstone_IBM/b </a:t>
            </a:r>
            <a:r>
              <a:rPr dirty="0" sz="1800" spc="-5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1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lob/main/labs-jupyter-spacex-D </a:t>
            </a:r>
            <a:r>
              <a:rPr dirty="0" sz="1800" spc="-490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1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ata%20wrangling.ipynb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2922905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Data</a:t>
            </a:r>
            <a:r>
              <a:rPr dirty="0" spc="-60"/>
              <a:t> </a:t>
            </a:r>
            <a:r>
              <a:rPr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23840" y="1371600"/>
            <a:ext cx="5220359" cy="50291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339" y="2136964"/>
            <a:ext cx="9713595" cy="3817620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EDA</a:t>
            </a:r>
            <a:r>
              <a:rPr dirty="0" sz="2200" spc="-1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project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several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charts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plotted:</a:t>
            </a:r>
            <a:endParaRPr sz="2200">
              <a:latin typeface="Arial MT"/>
              <a:cs typeface="Arial MT"/>
            </a:endParaRPr>
          </a:p>
          <a:p>
            <a:pPr marL="120650">
              <a:lnSpc>
                <a:spcPct val="100000"/>
              </a:lnSpc>
              <a:spcBef>
                <a:spcPts val="1400"/>
              </a:spcBef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-Flight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  <a:p>
            <a:pPr marL="876300" indent="-339725">
              <a:lnSpc>
                <a:spcPct val="100000"/>
              </a:lnSpc>
              <a:spcBef>
                <a:spcPts val="1130"/>
              </a:spcBef>
              <a:buClr>
                <a:srgbClr val="000000"/>
              </a:buClr>
              <a:buSzPct val="75000"/>
              <a:buFont typeface="Lucida Sans Unicode"/>
              <a:buChar char="–"/>
              <a:tabLst>
                <a:tab pos="876300" algn="l"/>
                <a:tab pos="87693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endParaRPr sz="2200">
              <a:latin typeface="Arial MT"/>
              <a:cs typeface="Arial MT"/>
            </a:endParaRPr>
          </a:p>
          <a:p>
            <a:pPr marL="876300" indent="-339725">
              <a:lnSpc>
                <a:spcPct val="100000"/>
              </a:lnSpc>
              <a:spcBef>
                <a:spcPts val="1135"/>
              </a:spcBef>
              <a:buClr>
                <a:srgbClr val="000000"/>
              </a:buClr>
              <a:buSzPct val="75000"/>
              <a:buFont typeface="Lucida Sans Unicode"/>
              <a:buChar char="–"/>
              <a:tabLst>
                <a:tab pos="876300" algn="l"/>
                <a:tab pos="87693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dirty="0" sz="2200" spc="-6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200">
              <a:latin typeface="Arial MT"/>
              <a:cs typeface="Arial MT"/>
            </a:endParaRPr>
          </a:p>
          <a:p>
            <a:pPr marL="876300" indent="-339725">
              <a:lnSpc>
                <a:spcPct val="100000"/>
              </a:lnSpc>
              <a:spcBef>
                <a:spcPts val="1135"/>
              </a:spcBef>
              <a:buClr>
                <a:srgbClr val="000000"/>
              </a:buClr>
              <a:buSzPct val="75000"/>
              <a:buFont typeface="Lucida Sans Unicode"/>
              <a:buChar char="–"/>
              <a:tabLst>
                <a:tab pos="876300" algn="l"/>
                <a:tab pos="87693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dirty="0" sz="2200" spc="-6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200">
              <a:latin typeface="Arial MT"/>
              <a:cs typeface="Arial MT"/>
            </a:endParaRPr>
          </a:p>
          <a:p>
            <a:pPr marL="876300" indent="-339725">
              <a:lnSpc>
                <a:spcPct val="100000"/>
              </a:lnSpc>
              <a:spcBef>
                <a:spcPts val="1135"/>
              </a:spcBef>
              <a:buClr>
                <a:srgbClr val="000000"/>
              </a:buClr>
              <a:buSzPct val="75000"/>
              <a:buFont typeface="Lucida Sans Unicode"/>
              <a:buChar char="–"/>
              <a:tabLst>
                <a:tab pos="876300" algn="l"/>
                <a:tab pos="87693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Orbit</a:t>
            </a:r>
            <a:r>
              <a:rPr dirty="0" sz="2200" spc="-6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Type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400"/>
              </a:spcBef>
            </a:pPr>
            <a:r>
              <a:rPr dirty="0" u="heavy" sz="2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https://github.com/Vocantes/Data_Science_Captstone_IBM/blob/main/jupyter-l </a:t>
            </a:r>
            <a:r>
              <a:rPr dirty="0" sz="2200" spc="-600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abs-eda-dataviz.ipynb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5216525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0"/>
              <a:t>EDA</a:t>
            </a:r>
            <a:r>
              <a:rPr dirty="0" spc="-200"/>
              <a:t> </a:t>
            </a:r>
            <a:r>
              <a:rPr dirty="0" spc="5"/>
              <a:t>with</a:t>
            </a:r>
            <a:r>
              <a:rPr dirty="0" spc="-10"/>
              <a:t> </a:t>
            </a:r>
            <a:r>
              <a:rPr dirty="0" spc="5"/>
              <a:t>Data</a:t>
            </a:r>
            <a:r>
              <a:rPr dirty="0" spc="-15"/>
              <a:t> </a:t>
            </a:r>
            <a:r>
              <a:rPr dirty="0" spc="-5"/>
              <a:t>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339" y="1785652"/>
            <a:ext cx="9725025" cy="4348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There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several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dirty="0" sz="1600" spc="-7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Queries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performed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data:</a:t>
            </a:r>
            <a:endParaRPr sz="1600">
              <a:latin typeface="Arial MT"/>
              <a:cs typeface="Arial MT"/>
            </a:endParaRPr>
          </a:p>
          <a:p>
            <a:pPr marL="498475">
              <a:lnSpc>
                <a:spcPct val="100000"/>
              </a:lnSpc>
              <a:tabLst>
                <a:tab pos="926465" algn="l"/>
              </a:tabLst>
            </a:pPr>
            <a:r>
              <a:rPr dirty="0" sz="16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names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unique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space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endParaRPr sz="1600">
              <a:latin typeface="Arial MT"/>
              <a:cs typeface="Arial MT"/>
            </a:endParaRPr>
          </a:p>
          <a:p>
            <a:pPr marL="498475">
              <a:lnSpc>
                <a:spcPct val="100000"/>
              </a:lnSpc>
              <a:tabLst>
                <a:tab pos="926465" algn="l"/>
              </a:tabLst>
            </a:pPr>
            <a:r>
              <a:rPr dirty="0" sz="16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5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begin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string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'CCA'</a:t>
            </a:r>
            <a:endParaRPr sz="1600">
              <a:latin typeface="Arial MT"/>
              <a:cs typeface="Arial MT"/>
            </a:endParaRPr>
          </a:p>
          <a:p>
            <a:pPr marL="498475">
              <a:lnSpc>
                <a:spcPct val="100000"/>
              </a:lnSpc>
              <a:tabLst>
                <a:tab pos="926465" algn="l"/>
              </a:tabLst>
            </a:pPr>
            <a:r>
              <a:rPr dirty="0" sz="16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boosters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launched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r>
              <a:rPr dirty="0" sz="1600" spc="-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(CRS)</a:t>
            </a:r>
            <a:endParaRPr sz="1600">
              <a:latin typeface="Arial MT"/>
              <a:cs typeface="Arial MT"/>
            </a:endParaRPr>
          </a:p>
          <a:p>
            <a:pPr marL="498475">
              <a:lnSpc>
                <a:spcPct val="100000"/>
              </a:lnSpc>
              <a:tabLst>
                <a:tab pos="926465" algn="l"/>
              </a:tabLst>
            </a:pPr>
            <a:r>
              <a:rPr dirty="0" sz="16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Display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average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carried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booster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version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F9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v1.1</a:t>
            </a:r>
            <a:endParaRPr sz="1600">
              <a:latin typeface="Arial MT"/>
              <a:cs typeface="Arial MT"/>
            </a:endParaRPr>
          </a:p>
          <a:p>
            <a:pPr marL="498475">
              <a:lnSpc>
                <a:spcPct val="100000"/>
              </a:lnSpc>
              <a:tabLst>
                <a:tab pos="926465" algn="l"/>
              </a:tabLst>
            </a:pPr>
            <a:r>
              <a:rPr dirty="0" sz="16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date when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 first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succesful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 landing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in ground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pad was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acheived.</a:t>
            </a:r>
            <a:endParaRPr sz="1600">
              <a:latin typeface="Arial MT"/>
              <a:cs typeface="Arial MT"/>
            </a:endParaRPr>
          </a:p>
          <a:p>
            <a:pPr marL="927100" marR="88900" indent="-428625">
              <a:lnSpc>
                <a:spcPct val="100000"/>
              </a:lnSpc>
              <a:tabLst>
                <a:tab pos="926465" algn="l"/>
              </a:tabLst>
            </a:pPr>
            <a:r>
              <a:rPr dirty="0" sz="16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List the names of the boosters which have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in drone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ship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and have payload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mass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greater </a:t>
            </a:r>
            <a:r>
              <a:rPr dirty="0" sz="1600" spc="-4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4000 but less than 6000</a:t>
            </a:r>
            <a:endParaRPr sz="1600">
              <a:latin typeface="Arial MT"/>
              <a:cs typeface="Arial MT"/>
            </a:endParaRPr>
          </a:p>
          <a:p>
            <a:pPr marL="498475">
              <a:lnSpc>
                <a:spcPct val="100000"/>
              </a:lnSpc>
              <a:tabLst>
                <a:tab pos="926465" algn="l"/>
              </a:tabLst>
            </a:pPr>
            <a:r>
              <a:rPr dirty="0" sz="16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failure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mission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outcomes</a:t>
            </a:r>
            <a:endParaRPr sz="1600">
              <a:latin typeface="Arial MT"/>
              <a:cs typeface="Arial MT"/>
            </a:endParaRPr>
          </a:p>
          <a:p>
            <a:pPr marL="927100" marR="327025" indent="-428625">
              <a:lnSpc>
                <a:spcPct val="100000"/>
              </a:lnSpc>
              <a:tabLst>
                <a:tab pos="926465" algn="l"/>
              </a:tabLst>
            </a:pPr>
            <a:r>
              <a:rPr dirty="0" sz="16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List the names of the booster_versions which have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carried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maximum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mass.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Use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1600" spc="-4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subquery</a:t>
            </a:r>
            <a:endParaRPr sz="1600">
              <a:latin typeface="Arial MT"/>
              <a:cs typeface="Arial MT"/>
            </a:endParaRPr>
          </a:p>
          <a:p>
            <a:pPr marL="498475">
              <a:lnSpc>
                <a:spcPct val="100000"/>
              </a:lnSpc>
              <a:tabLst>
                <a:tab pos="926465" algn="l"/>
              </a:tabLst>
            </a:pPr>
            <a:r>
              <a:rPr dirty="0" sz="16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List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records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 which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display the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month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names, failure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landing_outcomes in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drone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ship</a:t>
            </a:r>
            <a:endParaRPr sz="1600">
              <a:latin typeface="Arial MT"/>
              <a:cs typeface="Arial MT"/>
            </a:endParaRPr>
          </a:p>
          <a:p>
            <a:pPr marL="927100">
              <a:lnSpc>
                <a:spcPct val="100000"/>
              </a:lnSpc>
            </a:pP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,booster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versions,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launch_site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months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dirty="0" sz="1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2015.</a:t>
            </a:r>
            <a:endParaRPr sz="1600">
              <a:latin typeface="Arial MT"/>
              <a:cs typeface="Arial MT"/>
            </a:endParaRPr>
          </a:p>
          <a:p>
            <a:pPr marL="927100" marR="566420" indent="-428625">
              <a:lnSpc>
                <a:spcPct val="100000"/>
              </a:lnSpc>
              <a:tabLst>
                <a:tab pos="926465" algn="l"/>
              </a:tabLst>
            </a:pPr>
            <a:r>
              <a:rPr dirty="0" sz="16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Rank the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count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of landing outcomes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(such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as Failure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(drone ship)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or Success </a:t>
            </a:r>
            <a:r>
              <a:rPr dirty="0" sz="1600">
                <a:solidFill>
                  <a:srgbClr val="292929"/>
                </a:solidFill>
                <a:latin typeface="Arial MT"/>
                <a:cs typeface="Arial MT"/>
              </a:rPr>
              <a:t>(ground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pad)) </a:t>
            </a:r>
            <a:r>
              <a:rPr dirty="0" sz="1600" spc="-4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the date 2010-06-04 and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2017-03-20, in descending</a:t>
            </a:r>
            <a:r>
              <a:rPr dirty="0" sz="1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292929"/>
                </a:solidFill>
                <a:latin typeface="Arial MT"/>
                <a:cs typeface="Arial MT"/>
              </a:rPr>
              <a:t>order</a:t>
            </a: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400"/>
              </a:spcBef>
            </a:pPr>
            <a:r>
              <a:rPr dirty="0" u="heavy" sz="16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https://github.com/Vocantes/Data_Science_Captstone_IBM/blob/main/jupyter-labs-eda-sql-coursera_sqllite.i </a:t>
            </a:r>
            <a:r>
              <a:rPr dirty="0" sz="1600" spc="-5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16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pynb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269367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0"/>
              <a:t>EDA</a:t>
            </a:r>
            <a:r>
              <a:rPr dirty="0" spc="-225"/>
              <a:t> </a:t>
            </a:r>
            <a:r>
              <a:rPr dirty="0" spc="5"/>
              <a:t>with</a:t>
            </a:r>
            <a:r>
              <a:rPr dirty="0" spc="-45"/>
              <a:t> </a:t>
            </a:r>
            <a:r>
              <a:rPr dirty="0" spc="5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1105" y="2103683"/>
            <a:ext cx="10328275" cy="36595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75"/>
              </a:lnSpc>
              <a:spcBef>
                <a:spcPts val="1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had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markers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added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denote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certain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locations:</a:t>
            </a:r>
            <a:endParaRPr sz="2200">
              <a:latin typeface="Arial MT"/>
              <a:cs typeface="Arial MT"/>
            </a:endParaRPr>
          </a:p>
          <a:p>
            <a:pPr marL="469900" indent="-397510">
              <a:lnSpc>
                <a:spcPts val="211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2200">
              <a:latin typeface="Arial MT"/>
              <a:cs typeface="Arial MT"/>
            </a:endParaRPr>
          </a:p>
          <a:p>
            <a:pPr marL="469900" indent="-397510">
              <a:lnSpc>
                <a:spcPts val="211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failed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endParaRPr sz="2200">
              <a:latin typeface="Arial MT"/>
              <a:cs typeface="Arial MT"/>
            </a:endParaRPr>
          </a:p>
          <a:p>
            <a:pPr marL="469900" indent="-397510">
              <a:lnSpc>
                <a:spcPts val="2110"/>
              </a:lnSpc>
              <a:buChar char="●"/>
              <a:tabLst>
                <a:tab pos="469265" algn="l"/>
                <a:tab pos="4699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distance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it’s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proximities,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such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as:</a:t>
            </a:r>
            <a:endParaRPr sz="2200">
              <a:latin typeface="Arial MT"/>
              <a:cs typeface="Arial MT"/>
            </a:endParaRPr>
          </a:p>
          <a:p>
            <a:pPr lvl="1" marL="1097280" indent="-170815">
              <a:lnSpc>
                <a:spcPts val="2110"/>
              </a:lnSpc>
              <a:buChar char="-"/>
              <a:tabLst>
                <a:tab pos="1097915" algn="l"/>
              </a:tabLst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railways</a:t>
            </a:r>
            <a:endParaRPr sz="2200">
              <a:latin typeface="Arial MT"/>
              <a:cs typeface="Arial MT"/>
            </a:endParaRPr>
          </a:p>
          <a:p>
            <a:pPr lvl="1" marL="1097280" indent="-170815">
              <a:lnSpc>
                <a:spcPts val="2110"/>
              </a:lnSpc>
              <a:buChar char="-"/>
              <a:tabLst>
                <a:tab pos="109791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highways</a:t>
            </a:r>
            <a:endParaRPr sz="2200">
              <a:latin typeface="Arial MT"/>
              <a:cs typeface="Arial MT"/>
            </a:endParaRPr>
          </a:p>
          <a:p>
            <a:pPr marL="927100">
              <a:lnSpc>
                <a:spcPts val="2375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-coastlines</a:t>
            </a:r>
            <a:endParaRPr sz="2200">
              <a:latin typeface="Arial MT"/>
              <a:cs typeface="Arial MT"/>
            </a:endParaRPr>
          </a:p>
          <a:p>
            <a:pPr marL="12700" marR="8255">
              <a:lnSpc>
                <a:spcPct val="80000"/>
              </a:lnSpc>
              <a:spcBef>
                <a:spcPts val="211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These were added in order to determine if there was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geographic pattern in launch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locations.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00">
              <a:latin typeface="Arial MT"/>
              <a:cs typeface="Arial MT"/>
            </a:endParaRPr>
          </a:p>
          <a:p>
            <a:pPr marL="12700" marR="5080">
              <a:lnSpc>
                <a:spcPts val="1730"/>
              </a:lnSpc>
            </a:pPr>
            <a:r>
              <a:rPr dirty="0" u="heavy" sz="18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https://github.com/Vocantes/Data_Science_Captstone_IBM/blob/main/lab_jupyter_launch_site_locatio </a:t>
            </a:r>
            <a:r>
              <a:rPr dirty="0" sz="1800" spc="-5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18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n.ipynb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678180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Build</a:t>
            </a:r>
            <a:r>
              <a:rPr dirty="0" spc="-15"/>
              <a:t> </a:t>
            </a:r>
            <a:r>
              <a:rPr dirty="0" spc="5"/>
              <a:t>an</a:t>
            </a:r>
            <a:r>
              <a:rPr dirty="0" spc="-5"/>
              <a:t> Interactive</a:t>
            </a:r>
            <a:r>
              <a:rPr dirty="0" spc="-10"/>
              <a:t> </a:t>
            </a:r>
            <a:r>
              <a:rPr dirty="0" spc="5"/>
              <a:t>Map</a:t>
            </a:r>
            <a:r>
              <a:rPr dirty="0" spc="-5"/>
              <a:t> </a:t>
            </a:r>
            <a:r>
              <a:rPr dirty="0" spc="5"/>
              <a:t>with</a:t>
            </a:r>
            <a:r>
              <a:rPr dirty="0" spc="-5"/>
              <a:t> </a:t>
            </a:r>
            <a:r>
              <a:rPr dirty="0" spc="5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339" y="2136964"/>
            <a:ext cx="9605645" cy="40690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few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graphs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plots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were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Dash:</a:t>
            </a:r>
            <a:endParaRPr sz="2200">
              <a:latin typeface="Arial MT"/>
              <a:cs typeface="Arial MT"/>
            </a:endParaRPr>
          </a:p>
          <a:p>
            <a:pPr marL="927100" marR="280035" indent="-508000">
              <a:lnSpc>
                <a:spcPct val="100000"/>
              </a:lnSpc>
              <a:buFont typeface="MS PGothic"/>
              <a:buChar char="➔"/>
              <a:tabLst>
                <a:tab pos="926465" algn="l"/>
                <a:tab pos="927100" algn="l"/>
              </a:tabLst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total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successes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filtered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either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 by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specific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endParaRPr sz="2200">
              <a:latin typeface="Arial MT"/>
              <a:cs typeface="Arial MT"/>
            </a:endParaRPr>
          </a:p>
          <a:p>
            <a:pPr marL="927100" marR="121285" indent="-508000">
              <a:lnSpc>
                <a:spcPct val="100000"/>
              </a:lnSpc>
              <a:buFont typeface="MS PGothic"/>
              <a:buChar char="➔"/>
              <a:tabLst>
                <a:tab pos="926465" algn="l"/>
                <a:tab pos="927100" algn="l"/>
              </a:tabLst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scatter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plotting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weight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filtered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by all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specific sites;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it is also filtered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via range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 payload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weight</a:t>
            </a:r>
            <a:endParaRPr sz="2200">
              <a:latin typeface="Arial MT"/>
              <a:cs typeface="Arial MT"/>
            </a:endParaRPr>
          </a:p>
          <a:p>
            <a:pPr marL="12700" marR="269240">
              <a:lnSpc>
                <a:spcPct val="100000"/>
              </a:lnSpc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These were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chosen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 quickly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view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effects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that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specific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weight has on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launches.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u="heavy" sz="2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https://github.com/Vocantes/Data_Science_Captstone_IBM/blob/main/spacex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_dash_app.py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6598284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Build</a:t>
            </a:r>
            <a:r>
              <a:rPr dirty="0" spc="-15"/>
              <a:t> </a:t>
            </a:r>
            <a:r>
              <a:rPr dirty="0" spc="10"/>
              <a:t>a</a:t>
            </a:r>
            <a:r>
              <a:rPr dirty="0" spc="-10"/>
              <a:t> </a:t>
            </a:r>
            <a:r>
              <a:rPr dirty="0" spc="5"/>
              <a:t>Dashboard</a:t>
            </a:r>
            <a:r>
              <a:rPr dirty="0" spc="-10"/>
              <a:t> </a:t>
            </a:r>
            <a:r>
              <a:rPr dirty="0" spc="5"/>
              <a:t>with</a:t>
            </a:r>
            <a:r>
              <a:rPr dirty="0" spc="-5"/>
              <a:t> Plotly</a:t>
            </a:r>
            <a:r>
              <a:rPr dirty="0" spc="-15"/>
              <a:t> </a:t>
            </a:r>
            <a:r>
              <a:rPr dirty="0" spc="5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697" y="1800565"/>
            <a:ext cx="7077709" cy="398716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 marR="415925">
              <a:lnSpc>
                <a:spcPts val="1950"/>
              </a:lnSpc>
              <a:spcBef>
                <a:spcPts val="575"/>
              </a:spcBef>
            </a:pP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Summarize how you 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built,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evaluated, improved,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found </a:t>
            </a:r>
            <a:r>
              <a:rPr dirty="0" sz="2000" spc="-5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best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performing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model</a:t>
            </a:r>
            <a:endParaRPr sz="2000">
              <a:latin typeface="Arial MT"/>
              <a:cs typeface="Arial MT"/>
            </a:endParaRPr>
          </a:p>
          <a:p>
            <a:pPr marL="12700" marR="324485">
              <a:lnSpc>
                <a:spcPts val="1950"/>
              </a:lnSpc>
              <a:spcBef>
                <a:spcPts val="5"/>
              </a:spcBef>
            </a:pP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 model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was 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built,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evaluated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improved </a:t>
            </a:r>
            <a:r>
              <a:rPr dirty="0" sz="2000" spc="-5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test 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train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split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Grid Search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on several 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different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 classification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models:</a:t>
            </a:r>
            <a:endParaRPr sz="2000">
              <a:latin typeface="Arial MT"/>
              <a:cs typeface="Arial MT"/>
            </a:endParaRPr>
          </a:p>
          <a:p>
            <a:pPr marL="469900">
              <a:lnSpc>
                <a:spcPts val="1750"/>
              </a:lnSpc>
            </a:pP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-Logistic</a:t>
            </a:r>
            <a:r>
              <a:rPr dirty="0" sz="20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Regression</a:t>
            </a:r>
            <a:endParaRPr sz="2000">
              <a:latin typeface="Arial MT"/>
              <a:cs typeface="Arial MT"/>
            </a:endParaRPr>
          </a:p>
          <a:p>
            <a:pPr marL="469900">
              <a:lnSpc>
                <a:spcPts val="1955"/>
              </a:lnSpc>
            </a:pP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-Search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Arial MT"/>
                <a:cs typeface="Arial MT"/>
              </a:rPr>
              <a:t>Vector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Machine</a:t>
            </a:r>
            <a:endParaRPr sz="2000">
              <a:latin typeface="Arial MT"/>
              <a:cs typeface="Arial MT"/>
            </a:endParaRPr>
          </a:p>
          <a:p>
            <a:pPr marL="469900">
              <a:lnSpc>
                <a:spcPts val="1955"/>
              </a:lnSpc>
            </a:pP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-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dirty="0" sz="20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5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Classifier</a:t>
            </a:r>
            <a:endParaRPr sz="2000">
              <a:latin typeface="Arial MT"/>
              <a:cs typeface="Arial MT"/>
            </a:endParaRPr>
          </a:p>
          <a:p>
            <a:pPr marL="469900">
              <a:lnSpc>
                <a:spcPts val="1955"/>
              </a:lnSpc>
            </a:pP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-K-nearest</a:t>
            </a:r>
            <a:r>
              <a:rPr dirty="0" sz="20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neighbors</a:t>
            </a:r>
            <a:endParaRPr sz="2000">
              <a:latin typeface="Arial MT"/>
              <a:cs typeface="Arial MT"/>
            </a:endParaRPr>
          </a:p>
          <a:p>
            <a:pPr marL="12700" marR="568960">
              <a:lnSpc>
                <a:spcPts val="1950"/>
              </a:lnSpc>
              <a:spcBef>
                <a:spcPts val="219"/>
              </a:spcBef>
            </a:pP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best performing classification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model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appears to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be a </a:t>
            </a:r>
            <a:r>
              <a:rPr dirty="0" sz="2000" spc="-5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classifier with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an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 accuracy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score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 of 87.67%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Arial MT"/>
              <a:cs typeface="Arial MT"/>
            </a:endParaRPr>
          </a:p>
          <a:p>
            <a:pPr algn="just" marL="12700" marR="5080">
              <a:lnSpc>
                <a:spcPts val="1950"/>
              </a:lnSpc>
            </a:pPr>
            <a:r>
              <a:rPr dirty="0" u="heavy" sz="2000" spc="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https://github.com/Vocantes/Data_Science_Captstone_IBM/bl </a:t>
            </a:r>
            <a:r>
              <a:rPr dirty="0" sz="2000" spc="-545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2000" spc="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ob/main/SpaceX_Machine_Learning_Prediction_Part_5.jupyt </a:t>
            </a:r>
            <a:r>
              <a:rPr dirty="0" sz="2000" spc="15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2000" spc="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erlite.ipynb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640715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5"/>
              <a:t>Predictive</a:t>
            </a:r>
            <a:r>
              <a:rPr dirty="0" spc="-190"/>
              <a:t> </a:t>
            </a:r>
            <a:r>
              <a:rPr dirty="0"/>
              <a:t>Analysis</a:t>
            </a:r>
            <a:r>
              <a:rPr dirty="0" spc="-5"/>
              <a:t> </a:t>
            </a:r>
            <a:r>
              <a:rPr dirty="0" spc="5"/>
              <a:t>(Classification)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0272" y="1296070"/>
            <a:ext cx="3425692" cy="46347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400" y="1598824"/>
            <a:ext cx="42265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8571" y="1934104"/>
            <a:ext cx="23304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9575" indent="-397510">
              <a:lnSpc>
                <a:spcPct val="100000"/>
              </a:lnSpc>
              <a:spcBef>
                <a:spcPts val="100"/>
              </a:spcBef>
              <a:buChar char="○"/>
              <a:tabLst>
                <a:tab pos="409575" algn="l"/>
                <a:tab pos="410209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Relevant</a:t>
            </a:r>
            <a:r>
              <a:rPr dirty="0" sz="2200" spc="-8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fields: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56790" marR="5080" indent="-321945">
              <a:lnSpc>
                <a:spcPct val="100000"/>
              </a:lnSpc>
              <a:spcBef>
                <a:spcPts val="100"/>
              </a:spcBef>
              <a:tabLst>
                <a:tab pos="2256155" algn="l"/>
              </a:tabLst>
            </a:pPr>
            <a:r>
              <a:rPr dirty="0"/>
              <a:t>-	</a:t>
            </a:r>
            <a:r>
              <a:rPr dirty="0" spc="-5"/>
              <a:t>'FlightNumber', </a:t>
            </a:r>
            <a:r>
              <a:rPr dirty="0"/>
              <a:t> </a:t>
            </a:r>
            <a:r>
              <a:rPr dirty="0" spc="-5"/>
              <a:t>'PayloadMass', 'Orbit', </a:t>
            </a:r>
            <a:r>
              <a:rPr dirty="0"/>
              <a:t> </a:t>
            </a:r>
            <a:r>
              <a:rPr dirty="0" spc="-5"/>
              <a:t>'LaunchSite', 'Flights', </a:t>
            </a:r>
            <a:r>
              <a:rPr dirty="0"/>
              <a:t> </a:t>
            </a:r>
            <a:r>
              <a:rPr dirty="0" spc="-5"/>
              <a:t>'GridFins',</a:t>
            </a:r>
            <a:r>
              <a:rPr dirty="0" spc="-55"/>
              <a:t> </a:t>
            </a:r>
            <a:r>
              <a:rPr dirty="0" spc="-5"/>
              <a:t>'Reused',</a:t>
            </a:r>
            <a:r>
              <a:rPr dirty="0" spc="-55"/>
              <a:t> </a:t>
            </a:r>
            <a:r>
              <a:rPr dirty="0" spc="-5"/>
              <a:t>'Legs', </a:t>
            </a:r>
            <a:r>
              <a:rPr dirty="0" spc="-595"/>
              <a:t> </a:t>
            </a:r>
            <a:r>
              <a:rPr dirty="0" spc="-5"/>
              <a:t>'LandingPad', 'Block', </a:t>
            </a:r>
            <a:r>
              <a:rPr dirty="0"/>
              <a:t> </a:t>
            </a:r>
            <a:r>
              <a:rPr dirty="0" spc="-5"/>
              <a:t>'ReusedCount',</a:t>
            </a:r>
            <a:r>
              <a:rPr dirty="0" spc="-25"/>
              <a:t> </a:t>
            </a:r>
            <a:r>
              <a:rPr dirty="0" spc="-5"/>
              <a:t>'Serial'</a:t>
            </a: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pc="-5"/>
              <a:t>Predictive</a:t>
            </a:r>
            <a:r>
              <a:rPr dirty="0" spc="-40"/>
              <a:t> </a:t>
            </a:r>
            <a:r>
              <a:rPr dirty="0" spc="-5"/>
              <a:t>analysis</a:t>
            </a:r>
            <a:r>
              <a:rPr dirty="0" spc="-35"/>
              <a:t> </a:t>
            </a:r>
            <a:r>
              <a:rPr dirty="0"/>
              <a:t>results</a:t>
            </a:r>
          </a:p>
          <a:p>
            <a:pPr lvl="1" marL="885190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dirty="0" sz="2200" spc="-6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Tree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model:</a:t>
            </a:r>
            <a:endParaRPr sz="2200">
              <a:latin typeface="Arial MT"/>
              <a:cs typeface="Arial MT"/>
            </a:endParaRPr>
          </a:p>
          <a:p>
            <a:pPr marL="2392045">
              <a:lnSpc>
                <a:spcPct val="100000"/>
              </a:lnSpc>
              <a:spcBef>
                <a:spcPts val="1400"/>
              </a:spcBef>
              <a:tabLst>
                <a:tab pos="2713355" algn="l"/>
              </a:tabLst>
            </a:pPr>
            <a:r>
              <a:rPr dirty="0"/>
              <a:t>-	</a:t>
            </a:r>
            <a:r>
              <a:rPr dirty="0" spc="-5"/>
              <a:t>87.67</a:t>
            </a:r>
            <a:r>
              <a:rPr dirty="0"/>
              <a:t>%</a:t>
            </a:r>
            <a:r>
              <a:rPr dirty="0" spc="-125"/>
              <a:t> </a:t>
            </a:r>
            <a:r>
              <a:rPr dirty="0" spc="-5"/>
              <a:t>Accuracy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143129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Results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4450" y="2119750"/>
            <a:ext cx="6022251" cy="35053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05600" y="1481399"/>
            <a:ext cx="272669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Interactiv</a:t>
            </a:r>
            <a:r>
              <a:rPr dirty="0" sz="2200" b="1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dirty="0" sz="2200" spc="-90" b="1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Analytics  </a:t>
            </a: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Demo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04159" y="2529720"/>
            <a:ext cx="1246505" cy="364490"/>
          </a:xfrm>
          <a:custGeom>
            <a:avLst/>
            <a:gdLst/>
            <a:ahLst/>
            <a:cxnLst/>
            <a:rect l="l" t="t" r="r" b="b"/>
            <a:pathLst>
              <a:path w="1246505" h="364489">
                <a:moveTo>
                  <a:pt x="1246319" y="363959"/>
                </a:moveTo>
                <a:lnTo>
                  <a:pt x="0" y="363959"/>
                </a:lnTo>
                <a:lnTo>
                  <a:pt x="0" y="0"/>
                </a:lnTo>
                <a:lnTo>
                  <a:pt x="1246319" y="0"/>
                </a:lnTo>
                <a:lnTo>
                  <a:pt x="1246319" y="363959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77185" y="2545975"/>
            <a:ext cx="876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995" y="2584703"/>
            <a:ext cx="526034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Generally,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as the flight number increases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site’s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goes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up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5664835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5"/>
              <a:t>Flight</a:t>
            </a:r>
            <a:r>
              <a:rPr dirty="0" spc="-10"/>
              <a:t> </a:t>
            </a:r>
            <a:r>
              <a:rPr dirty="0" spc="5"/>
              <a:t>Number</a:t>
            </a:r>
            <a:r>
              <a:rPr dirty="0" spc="-5"/>
              <a:t> </a:t>
            </a:r>
            <a:r>
              <a:rPr dirty="0" spc="5"/>
              <a:t>vs.</a:t>
            </a:r>
            <a:r>
              <a:rPr dirty="0" spc="-5"/>
              <a:t> </a:t>
            </a:r>
            <a:r>
              <a:rPr dirty="0" spc="5"/>
              <a:t>Launch</a:t>
            </a:r>
            <a:r>
              <a:rPr dirty="0" spc="-5"/>
              <a:t> </a:t>
            </a:r>
            <a:r>
              <a:rPr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3249" y="1562375"/>
            <a:ext cx="5143499" cy="4657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18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64" y="2596943"/>
            <a:ext cx="3655695" cy="1701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launch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 </a:t>
            </a:r>
            <a:r>
              <a:rPr dirty="0" sz="2200" spc="-45">
                <a:solidFill>
                  <a:srgbClr val="292929"/>
                </a:solidFill>
                <a:latin typeface="Arial MT"/>
                <a:cs typeface="Arial MT"/>
              </a:rPr>
              <a:t>VAFB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SLC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4E appears to not launch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heavy payloads at all and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most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less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10000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454025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Payload</a:t>
            </a:r>
            <a:r>
              <a:rPr dirty="0" spc="-25"/>
              <a:t> </a:t>
            </a:r>
            <a:r>
              <a:rPr dirty="0" spc="5"/>
              <a:t>vs.</a:t>
            </a:r>
            <a:r>
              <a:rPr dirty="0" spc="-15"/>
              <a:t> </a:t>
            </a:r>
            <a:r>
              <a:rPr dirty="0" spc="5"/>
              <a:t>Launch</a:t>
            </a:r>
            <a:r>
              <a:rPr dirty="0" spc="-15"/>
              <a:t> </a:t>
            </a:r>
            <a:r>
              <a:rPr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9425" y="1498500"/>
            <a:ext cx="6229349" cy="4114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18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605" y="1949624"/>
            <a:ext cx="2689860" cy="3103880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dirty="0" sz="2200" spc="-9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135890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64" y="2609544"/>
            <a:ext cx="3718560" cy="255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1193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Certain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Orbits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tend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towards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higher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 rates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others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towards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lower.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There is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lack of data on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certain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orbits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may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make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data appear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more 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favorable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practice.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5325745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Success</a:t>
            </a:r>
            <a:r>
              <a:rPr dirty="0" spc="-20"/>
              <a:t> </a:t>
            </a:r>
            <a:r>
              <a:rPr dirty="0" spc="5"/>
              <a:t>Rate</a:t>
            </a:r>
            <a:r>
              <a:rPr dirty="0" spc="-10"/>
              <a:t> </a:t>
            </a:r>
            <a:r>
              <a:rPr dirty="0" spc="5"/>
              <a:t>vs.</a:t>
            </a:r>
            <a:r>
              <a:rPr dirty="0" spc="-15"/>
              <a:t> </a:t>
            </a:r>
            <a:r>
              <a:rPr dirty="0"/>
              <a:t>Orbit</a:t>
            </a:r>
            <a:r>
              <a:rPr dirty="0" spc="-75"/>
              <a:t> </a:t>
            </a:r>
            <a:r>
              <a:rPr dirty="0" spc="-4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3075" y="1591125"/>
            <a:ext cx="5400674" cy="4114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18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64" y="2596943"/>
            <a:ext cx="3689350" cy="255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For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some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Orbits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such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LEO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rates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increase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Flight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Numbers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increase</a:t>
            </a:r>
            <a:endParaRPr sz="2200">
              <a:latin typeface="Arial MT"/>
              <a:cs typeface="Arial MT"/>
            </a:endParaRPr>
          </a:p>
          <a:p>
            <a:pPr marL="199390" marR="30797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other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Orbits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Flight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Number appears to have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little to no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correlation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success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rate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537337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5"/>
              <a:t>Flight</a:t>
            </a:r>
            <a:r>
              <a:rPr dirty="0" spc="-15"/>
              <a:t> </a:t>
            </a:r>
            <a:r>
              <a:rPr dirty="0" spc="5"/>
              <a:t>Number</a:t>
            </a:r>
            <a:r>
              <a:rPr dirty="0" spc="-5"/>
              <a:t> </a:t>
            </a:r>
            <a:r>
              <a:rPr dirty="0" spc="5"/>
              <a:t>vs.</a:t>
            </a:r>
            <a:r>
              <a:rPr dirty="0" spc="-5"/>
              <a:t> </a:t>
            </a:r>
            <a:r>
              <a:rPr dirty="0"/>
              <a:t>Orbit</a:t>
            </a:r>
            <a:r>
              <a:rPr dirty="0" spc="-75"/>
              <a:t> </a:t>
            </a:r>
            <a:r>
              <a:rPr dirty="0" spc="-4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1600" y="1498500"/>
            <a:ext cx="5562599" cy="4114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18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64" y="2584703"/>
            <a:ext cx="3639820" cy="2550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7048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Heavier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tend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 only be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sent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out on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certain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orbits: ISS, PO,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VLEO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PO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ISS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orbits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more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likely to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succeed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for Heavy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Payloads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424942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Payload</a:t>
            </a:r>
            <a:r>
              <a:rPr dirty="0" spc="-25"/>
              <a:t> </a:t>
            </a:r>
            <a:r>
              <a:rPr dirty="0" spc="5"/>
              <a:t>vs.</a:t>
            </a:r>
            <a:r>
              <a:rPr dirty="0" spc="-20"/>
              <a:t> </a:t>
            </a:r>
            <a:r>
              <a:rPr dirty="0"/>
              <a:t>Orbit</a:t>
            </a:r>
            <a:r>
              <a:rPr dirty="0" spc="-85"/>
              <a:t> </a:t>
            </a:r>
            <a:r>
              <a:rPr dirty="0" spc="-4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4100" y="1498500"/>
            <a:ext cx="5667374" cy="4114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18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64" y="2596943"/>
            <a:ext cx="3665854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years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go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60">
                <a:solidFill>
                  <a:srgbClr val="292929"/>
                </a:solidFill>
                <a:latin typeface="Arial MT"/>
                <a:cs typeface="Arial MT"/>
              </a:rPr>
              <a:t>by,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rate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 Launches tend to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increase with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dip in 2018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2020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5572125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Launch</a:t>
            </a:r>
            <a:r>
              <a:rPr dirty="0" spc="-10"/>
              <a:t> </a:t>
            </a:r>
            <a:r>
              <a:rPr dirty="0"/>
              <a:t>Success</a:t>
            </a:r>
            <a:r>
              <a:rPr dirty="0" spc="-75"/>
              <a:t> </a:t>
            </a:r>
            <a:r>
              <a:rPr dirty="0" spc="-50"/>
              <a:t>Yearly</a:t>
            </a:r>
            <a:r>
              <a:rPr dirty="0" spc="-65"/>
              <a:t> </a:t>
            </a:r>
            <a:r>
              <a:rPr dirty="0" spc="-2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3525" y="1765075"/>
            <a:ext cx="5400674" cy="4114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18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65" y="2175064"/>
            <a:ext cx="8676640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“%sql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dirty="0" sz="2200" spc="-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DISTINCT</a:t>
            </a:r>
            <a:r>
              <a:rPr dirty="0" sz="2200" spc="-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"Launch_Site"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SPACEXTABLE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“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  <a:p>
            <a:pPr marL="469900" marR="6587490">
              <a:lnSpc>
                <a:spcPct val="164800"/>
              </a:lnSpc>
              <a:spcBef>
                <a:spcPts val="15"/>
              </a:spcBef>
            </a:pPr>
            <a:r>
              <a:rPr dirty="0" sz="1800" spc="-5">
                <a:latin typeface="Arial MT"/>
                <a:cs typeface="Arial MT"/>
              </a:rPr>
              <a:t>Launch_Site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CCAFS LC-40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40">
                <a:latin typeface="Arial MT"/>
                <a:cs typeface="Arial MT"/>
              </a:rPr>
              <a:t>VAFB</a:t>
            </a:r>
            <a:r>
              <a:rPr dirty="0" sz="1800" spc="-3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SLC-4E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KSC LC-39A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CCAFS</a:t>
            </a:r>
            <a:r>
              <a:rPr dirty="0" sz="1800" spc="-9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SLC-40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385"/>
              </a:spcBef>
            </a:pPr>
            <a:r>
              <a:rPr dirty="0" sz="2200" spc="-5">
                <a:latin typeface="Arial MT"/>
                <a:cs typeface="Arial MT"/>
              </a:rPr>
              <a:t>This query gets all launch </a:t>
            </a:r>
            <a:r>
              <a:rPr dirty="0" sz="2200">
                <a:latin typeface="Arial MT"/>
                <a:cs typeface="Arial MT"/>
              </a:rPr>
              <a:t>site values </a:t>
            </a:r>
            <a:r>
              <a:rPr dirty="0" sz="2200" spc="-5">
                <a:latin typeface="Arial MT"/>
                <a:cs typeface="Arial MT"/>
              </a:rPr>
              <a:t>and filters them down to only the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unique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values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4283075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Launch</a:t>
            </a:r>
            <a:r>
              <a:rPr dirty="0" spc="-20"/>
              <a:t> </a:t>
            </a:r>
            <a:r>
              <a:rPr dirty="0"/>
              <a:t>Site</a:t>
            </a:r>
            <a:r>
              <a:rPr dirty="0" spc="-30"/>
              <a:t> </a:t>
            </a:r>
            <a:r>
              <a:rPr dirty="0" spc="5"/>
              <a:t>Names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32250" y="6083091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24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65" y="2175064"/>
            <a:ext cx="9499600" cy="239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12700" marR="868044">
              <a:lnSpc>
                <a:spcPct val="100000"/>
              </a:lnSpc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“%sql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dirty="0" sz="2200" spc="-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*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SPACEXTABLE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"Launch_Site"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LIKE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"CCA%"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LIMIT</a:t>
            </a:r>
            <a:r>
              <a:rPr dirty="0" sz="2200" spc="-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5;”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4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This query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selects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first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5 rows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 the database where launch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sites start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CAA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692277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Launch</a:t>
            </a:r>
            <a:r>
              <a:rPr dirty="0" spc="-15"/>
              <a:t> </a:t>
            </a:r>
            <a:r>
              <a:rPr dirty="0"/>
              <a:t>Site</a:t>
            </a:r>
            <a:r>
              <a:rPr dirty="0" spc="-15"/>
              <a:t> </a:t>
            </a:r>
            <a:r>
              <a:rPr dirty="0" spc="5"/>
              <a:t>Names</a:t>
            </a:r>
            <a:r>
              <a:rPr dirty="0" spc="-10"/>
              <a:t> </a:t>
            </a:r>
            <a:r>
              <a:rPr dirty="0"/>
              <a:t>Begin</a:t>
            </a:r>
            <a:r>
              <a:rPr dirty="0" spc="-15"/>
              <a:t> </a:t>
            </a:r>
            <a:r>
              <a:rPr dirty="0" spc="5"/>
              <a:t>with</a:t>
            </a:r>
            <a:r>
              <a:rPr dirty="0" spc="-10"/>
              <a:t> </a:t>
            </a:r>
            <a:r>
              <a:rPr dirty="0" spc="5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625" y="4694387"/>
            <a:ext cx="11763374" cy="16478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65" y="2175064"/>
            <a:ext cx="9454515" cy="1899920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12700" marR="5080" indent="457200">
              <a:lnSpc>
                <a:spcPct val="100000"/>
              </a:lnSpc>
              <a:spcBef>
                <a:spcPts val="1400"/>
              </a:spcBef>
              <a:tabLst>
                <a:tab pos="5744210" algn="l"/>
              </a:tabLst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“%sql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SUM("PAYLOAD_MASS</a:t>
            </a:r>
            <a:r>
              <a:rPr dirty="0" u="heavy" sz="2200" spc="-25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KG_")</a:t>
            </a:r>
            <a:r>
              <a:rPr dirty="0" sz="2200" spc="-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SPACEXTABLE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"Customer"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LIKE "NASA</a:t>
            </a:r>
            <a:r>
              <a:rPr dirty="0" sz="2200" spc="-1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(CRS)";”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065" y="5253543"/>
            <a:ext cx="878586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query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filters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customer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to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NASA</a:t>
            </a:r>
            <a:r>
              <a:rPr dirty="0" sz="2200" spc="-1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(CRS)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sums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up all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values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 the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KG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column.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3674745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70"/>
              <a:t>Total</a:t>
            </a:r>
            <a:r>
              <a:rPr dirty="0" spc="-35"/>
              <a:t> </a:t>
            </a:r>
            <a:r>
              <a:rPr dirty="0"/>
              <a:t>Payload</a:t>
            </a:r>
            <a:r>
              <a:rPr dirty="0" spc="-40"/>
              <a:t> </a:t>
            </a:r>
            <a:r>
              <a:rPr dirty="0" spc="10"/>
              <a:t>Mass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3375" y="3624784"/>
            <a:ext cx="3674674" cy="12693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65" y="2175064"/>
            <a:ext cx="9294495" cy="1544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tabLst>
                <a:tab pos="558419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%sql</a:t>
            </a:r>
            <a:r>
              <a:rPr dirty="0" sz="22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dirty="0" sz="2200" spc="-16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AVG("PAYLOAD_MASS</a:t>
            </a:r>
            <a:r>
              <a:rPr dirty="0" u="heavy" sz="2200" spc="-35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KG_")</a:t>
            </a:r>
            <a:r>
              <a:rPr dirty="0" sz="2200" spc="-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SPACEXTABLE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"Booster_Version"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=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"F9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v1.1"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GROUP</a:t>
            </a:r>
            <a:r>
              <a:rPr dirty="0" sz="2200" spc="-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"Booster_Version"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2200" spc="-5" b="1"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065" y="4897944"/>
            <a:ext cx="909510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latin typeface="Arial MT"/>
                <a:cs typeface="Arial MT"/>
              </a:rPr>
              <a:t>This query filters the </a:t>
            </a:r>
            <a:r>
              <a:rPr dirty="0" sz="2200">
                <a:latin typeface="Arial MT"/>
                <a:cs typeface="Arial MT"/>
              </a:rPr>
              <a:t>results </a:t>
            </a:r>
            <a:r>
              <a:rPr dirty="0" sz="2200" spc="-5">
                <a:latin typeface="Arial MT"/>
                <a:cs typeface="Arial MT"/>
              </a:rPr>
              <a:t>to where booster_version is F9 </a:t>
            </a:r>
            <a:r>
              <a:rPr dirty="0" sz="2200">
                <a:latin typeface="Arial MT"/>
                <a:cs typeface="Arial MT"/>
              </a:rPr>
              <a:t>v1.1 </a:t>
            </a:r>
            <a:r>
              <a:rPr dirty="0" sz="2200" spc="-5">
                <a:latin typeface="Arial MT"/>
                <a:cs typeface="Arial MT"/>
              </a:rPr>
              <a:t>and then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10">
                <a:latin typeface="Arial MT"/>
                <a:cs typeface="Arial MT"/>
              </a:rPr>
              <a:t>Averages </a:t>
            </a:r>
            <a:r>
              <a:rPr dirty="0" sz="2200" spc="-5">
                <a:latin typeface="Arial MT"/>
                <a:cs typeface="Arial MT"/>
              </a:rPr>
              <a:t>the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result</a:t>
            </a:r>
            <a:r>
              <a:rPr dirty="0" sz="2200" spc="-5">
                <a:latin typeface="Arial MT"/>
                <a:cs typeface="Arial MT"/>
              </a:rPr>
              <a:t> of the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payload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mass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column.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643001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Average</a:t>
            </a:r>
            <a:r>
              <a:rPr dirty="0" spc="-10"/>
              <a:t> </a:t>
            </a:r>
            <a:r>
              <a:rPr dirty="0"/>
              <a:t>Payload</a:t>
            </a:r>
            <a:r>
              <a:rPr dirty="0" spc="-10"/>
              <a:t> </a:t>
            </a:r>
            <a:r>
              <a:rPr dirty="0" spc="5"/>
              <a:t>Mass</a:t>
            </a:r>
            <a:r>
              <a:rPr dirty="0" spc="-10"/>
              <a:t> </a:t>
            </a:r>
            <a:r>
              <a:rPr dirty="0" spc="5"/>
              <a:t>by</a:t>
            </a:r>
            <a:r>
              <a:rPr dirty="0" spc="-5"/>
              <a:t> </a:t>
            </a:r>
            <a:r>
              <a:rPr dirty="0" spc="5"/>
              <a:t>F9</a:t>
            </a:r>
            <a:r>
              <a:rPr dirty="0" spc="-15"/>
              <a:t> </a:t>
            </a:r>
            <a:r>
              <a:rPr dirty="0" spc="5"/>
              <a:t>v1.1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800" y="3420821"/>
            <a:ext cx="3964324" cy="11593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339" y="2098614"/>
            <a:ext cx="7873365" cy="1899920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4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%sql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SELECT</a:t>
            </a:r>
            <a:r>
              <a:rPr dirty="0" sz="2200" spc="-6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MIN("Date")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SPACEXTABLE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WHERE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"Landing_Outcome"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LIKE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"Success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(ground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pad)";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339" y="5177093"/>
            <a:ext cx="912558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This Query filters 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results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 where the landing outcome is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 successful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ground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selects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minimum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value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column.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7131684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-5"/>
              <a:t>First</a:t>
            </a:r>
            <a:r>
              <a:rPr dirty="0" spc="-20"/>
              <a:t> </a:t>
            </a:r>
            <a:r>
              <a:rPr dirty="0"/>
              <a:t>Successful</a:t>
            </a:r>
            <a:r>
              <a:rPr dirty="0" spc="-15"/>
              <a:t> </a:t>
            </a:r>
            <a:r>
              <a:rPr dirty="0"/>
              <a:t>Ground</a:t>
            </a:r>
            <a:r>
              <a:rPr dirty="0" spc="-15"/>
              <a:t> </a:t>
            </a:r>
            <a:r>
              <a:rPr dirty="0" spc="5"/>
              <a:t>Landing</a:t>
            </a:r>
            <a:r>
              <a:rPr dirty="0" spc="-10"/>
              <a:t> </a:t>
            </a:r>
            <a:r>
              <a:rPr dirty="0" spc="5"/>
              <a:t>Date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0125" y="3588498"/>
            <a:ext cx="2360599" cy="13885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347" y="1630579"/>
            <a:ext cx="6361430" cy="315087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469900" marR="5080">
              <a:lnSpc>
                <a:spcPts val="2380"/>
              </a:lnSpc>
              <a:spcBef>
                <a:spcPts val="1430"/>
              </a:spcBef>
              <a:tabLst>
                <a:tab pos="3097530" algn="l"/>
                <a:tab pos="3427095" algn="l"/>
              </a:tabLst>
            </a:pPr>
            <a:r>
              <a:rPr dirty="0" sz="2200">
                <a:latin typeface="Arial MT"/>
                <a:cs typeface="Arial MT"/>
              </a:rPr>
              <a:t>“%sql </a:t>
            </a:r>
            <a:r>
              <a:rPr dirty="0" sz="2200" spc="-5">
                <a:latin typeface="Arial MT"/>
                <a:cs typeface="Arial MT"/>
              </a:rPr>
              <a:t>SELECT </a:t>
            </a:r>
            <a:r>
              <a:rPr dirty="0" sz="2200" spc="-15">
                <a:latin typeface="Arial MT"/>
                <a:cs typeface="Arial MT"/>
              </a:rPr>
              <a:t>"Booster_Version" </a:t>
            </a:r>
            <a:r>
              <a:rPr dirty="0" sz="2200" spc="-5">
                <a:latin typeface="Arial MT"/>
                <a:cs typeface="Arial MT"/>
              </a:rPr>
              <a:t>FROM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35">
                <a:latin typeface="Arial MT"/>
                <a:cs typeface="Arial MT"/>
              </a:rPr>
              <a:t>SPACEXTABLE </a:t>
            </a:r>
            <a:r>
              <a:rPr dirty="0" sz="2200" spc="-5">
                <a:latin typeface="Arial MT"/>
                <a:cs typeface="Arial MT"/>
              </a:rPr>
              <a:t>WHERE</a:t>
            </a:r>
            <a:r>
              <a:rPr dirty="0" sz="2200" spc="-3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"Landing_Outcome"</a:t>
            </a:r>
            <a:r>
              <a:rPr dirty="0" sz="2200" spc="-3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= </a:t>
            </a:r>
            <a:r>
              <a:rPr dirty="0" sz="2200" spc="-59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"Success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(drone</a:t>
            </a:r>
            <a:r>
              <a:rPr dirty="0" sz="2200" spc="-5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ship)"	</a:t>
            </a:r>
            <a:r>
              <a:rPr dirty="0" sz="2200" spc="-5">
                <a:latin typeface="Arial MT"/>
                <a:cs typeface="Arial MT"/>
              </a:rPr>
              <a:t>AND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30">
                <a:latin typeface="Arial MT"/>
                <a:cs typeface="Arial MT"/>
              </a:rPr>
              <a:t>"PAYLOAD_MASS</a:t>
            </a:r>
            <a:r>
              <a:rPr dirty="0" u="heavy" sz="2200" spc="-3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Arial MT"/>
                <a:cs typeface="Arial MT"/>
              </a:rPr>
              <a:t>KG_"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&gt;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4000</a:t>
            </a:r>
            <a:r>
              <a:rPr dirty="0" sz="2200" spc="-1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AND</a:t>
            </a:r>
            <a:endParaRPr sz="2200">
              <a:latin typeface="Arial MT"/>
              <a:cs typeface="Arial MT"/>
            </a:endParaRPr>
          </a:p>
          <a:p>
            <a:pPr marL="469900">
              <a:lnSpc>
                <a:spcPts val="2330"/>
              </a:lnSpc>
              <a:tabLst>
                <a:tab pos="2828290" algn="l"/>
              </a:tabLst>
            </a:pPr>
            <a:r>
              <a:rPr dirty="0" sz="2200" spc="-5">
                <a:latin typeface="Arial MT"/>
                <a:cs typeface="Arial MT"/>
              </a:rPr>
              <a:t>"Payload_MASS</a:t>
            </a:r>
            <a:r>
              <a:rPr dirty="0" u="heavy" sz="22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200" spc="-5">
                <a:latin typeface="Arial MT"/>
                <a:cs typeface="Arial MT"/>
              </a:rPr>
              <a:t>KG_"</a:t>
            </a:r>
            <a:r>
              <a:rPr dirty="0" sz="2200" spc="-4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&lt;</a:t>
            </a:r>
            <a:r>
              <a:rPr dirty="0" sz="2200" spc="-4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6000;”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155"/>
              </a:spcBef>
            </a:pPr>
            <a:r>
              <a:rPr dirty="0" sz="2200" spc="-5" b="1"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347" y="5379618"/>
            <a:ext cx="6913880" cy="96456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5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Query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selects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Booster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versions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where the Landing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outcome is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 successful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drone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ship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where their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payload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mass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lower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6000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greater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4000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65" y="621067"/>
            <a:ext cx="8175625" cy="3429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050" spc="10"/>
              <a:t>Successful</a:t>
            </a:r>
            <a:r>
              <a:rPr dirty="0" sz="2050" spc="-5"/>
              <a:t> </a:t>
            </a:r>
            <a:r>
              <a:rPr dirty="0" sz="2050" spc="10"/>
              <a:t>Drone</a:t>
            </a:r>
            <a:r>
              <a:rPr dirty="0" sz="2050" spc="5"/>
              <a:t> </a:t>
            </a:r>
            <a:r>
              <a:rPr dirty="0" sz="2050" spc="10"/>
              <a:t>Ship</a:t>
            </a:r>
            <a:r>
              <a:rPr dirty="0" sz="2050"/>
              <a:t> </a:t>
            </a:r>
            <a:r>
              <a:rPr dirty="0" sz="2050" spc="10"/>
              <a:t>Landing</a:t>
            </a:r>
            <a:r>
              <a:rPr dirty="0" sz="2050" spc="5"/>
              <a:t> with </a:t>
            </a:r>
            <a:r>
              <a:rPr dirty="0" sz="2050" spc="10"/>
              <a:t>Payload</a:t>
            </a:r>
            <a:r>
              <a:rPr dirty="0" sz="2050"/>
              <a:t> </a:t>
            </a:r>
            <a:r>
              <a:rPr dirty="0" sz="2050" spc="10"/>
              <a:t>between</a:t>
            </a:r>
            <a:r>
              <a:rPr dirty="0" sz="2050"/>
              <a:t> </a:t>
            </a:r>
            <a:r>
              <a:rPr dirty="0" sz="2050" spc="10"/>
              <a:t>4000</a:t>
            </a:r>
            <a:r>
              <a:rPr dirty="0" sz="2050" spc="5"/>
              <a:t> </a:t>
            </a:r>
            <a:r>
              <a:rPr dirty="0" sz="2050" spc="10"/>
              <a:t>and</a:t>
            </a:r>
            <a:r>
              <a:rPr dirty="0" sz="2050" spc="5"/>
              <a:t> </a:t>
            </a:r>
            <a:r>
              <a:rPr dirty="0" sz="2050" spc="10"/>
              <a:t>6000</a:t>
            </a:r>
            <a:endParaRPr sz="2050"/>
          </a:p>
        </p:txBody>
      </p:sp>
      <p:sp>
        <p:nvSpPr>
          <p:cNvPr id="5" name="object 5"/>
          <p:cNvSpPr txBox="1"/>
          <p:nvPr/>
        </p:nvSpPr>
        <p:spPr>
          <a:xfrm>
            <a:off x="11132250" y="6083091"/>
            <a:ext cx="2514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1B7DDB"/>
                </a:solidFill>
                <a:latin typeface="Arial MT"/>
                <a:cs typeface="Arial MT"/>
              </a:rPr>
              <a:t>29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8451" y="3337902"/>
            <a:ext cx="1761050" cy="17903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142" y="1319955"/>
            <a:ext cx="6759575" cy="4851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0209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dirty="0" sz="18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8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methodologies</a:t>
            </a:r>
            <a:endParaRPr sz="1800">
              <a:latin typeface="Arial MT"/>
              <a:cs typeface="Arial MT"/>
            </a:endParaRPr>
          </a:p>
          <a:p>
            <a:pPr marL="181610" indent="-169545">
              <a:lnSpc>
                <a:spcPct val="100000"/>
              </a:lnSpc>
              <a:buChar char="•"/>
              <a:tabLst>
                <a:tab pos="182245" algn="l"/>
              </a:tabLst>
            </a:pP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Models:</a:t>
            </a:r>
            <a:endParaRPr sz="1800">
              <a:latin typeface="Arial MT"/>
              <a:cs typeface="Arial MT"/>
            </a:endParaRPr>
          </a:p>
          <a:p>
            <a:pPr lvl="1" marL="867410" indent="-367665">
              <a:lnSpc>
                <a:spcPct val="100000"/>
              </a:lnSpc>
              <a:buChar char="○"/>
              <a:tabLst>
                <a:tab pos="866775" algn="l"/>
                <a:tab pos="868044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tested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Sklearn</a:t>
            </a:r>
            <a:endParaRPr sz="1800">
              <a:latin typeface="Arial MT"/>
              <a:cs typeface="Arial MT"/>
            </a:endParaRPr>
          </a:p>
          <a:p>
            <a:pPr marL="181610" indent="-169545">
              <a:lnSpc>
                <a:spcPct val="100000"/>
              </a:lnSpc>
              <a:buChar char="•"/>
              <a:tabLst>
                <a:tab pos="18224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dirty="0" sz="1800" spc="-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Mediums:</a:t>
            </a:r>
            <a:endParaRPr sz="1800">
              <a:latin typeface="Arial MT"/>
              <a:cs typeface="Arial MT"/>
            </a:endParaRPr>
          </a:p>
          <a:p>
            <a:pPr lvl="1" marL="867410" indent="-367665">
              <a:lnSpc>
                <a:spcPct val="100000"/>
              </a:lnSpc>
              <a:buChar char="○"/>
              <a:tabLst>
                <a:tab pos="866775" algn="l"/>
                <a:tab pos="868044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dirty="0" sz="18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maps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r>
              <a:rPr dirty="0" sz="18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web-application</a:t>
            </a:r>
            <a:endParaRPr sz="1800">
              <a:latin typeface="Arial MT"/>
              <a:cs typeface="Arial MT"/>
            </a:endParaRPr>
          </a:p>
          <a:p>
            <a:pPr marL="181610" indent="-169545">
              <a:lnSpc>
                <a:spcPct val="100000"/>
              </a:lnSpc>
              <a:buChar char="•"/>
              <a:tabLst>
                <a:tab pos="18224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EDA:</a:t>
            </a:r>
            <a:endParaRPr sz="1800">
              <a:latin typeface="Arial MT"/>
              <a:cs typeface="Arial MT"/>
            </a:endParaRPr>
          </a:p>
          <a:p>
            <a:pPr lvl="1" marL="867410" indent="-367665">
              <a:lnSpc>
                <a:spcPct val="100000"/>
              </a:lnSpc>
              <a:buChar char="○"/>
              <a:tabLst>
                <a:tab pos="866775" algn="l"/>
                <a:tab pos="868044" algn="l"/>
              </a:tabLst>
            </a:pP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Visualized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Seaborn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explored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with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1800">
              <a:latin typeface="Arial MT"/>
              <a:cs typeface="Arial MT"/>
            </a:endParaRPr>
          </a:p>
          <a:p>
            <a:pPr marL="181610" indent="-169545">
              <a:lnSpc>
                <a:spcPct val="100000"/>
              </a:lnSpc>
              <a:buChar char="•"/>
              <a:tabLst>
                <a:tab pos="18224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1800" spc="-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Wrangling:</a:t>
            </a:r>
            <a:endParaRPr sz="1800">
              <a:latin typeface="Arial MT"/>
              <a:cs typeface="Arial MT"/>
            </a:endParaRPr>
          </a:p>
          <a:p>
            <a:pPr lvl="1" marL="867410" indent="-367665">
              <a:lnSpc>
                <a:spcPct val="100000"/>
              </a:lnSpc>
              <a:buChar char="○"/>
              <a:tabLst>
                <a:tab pos="866775" algn="l"/>
                <a:tab pos="868044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Processed</a:t>
            </a:r>
            <a:r>
              <a:rPr dirty="0" sz="18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18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Pandas</a:t>
            </a:r>
            <a:endParaRPr sz="1800">
              <a:latin typeface="Arial MT"/>
              <a:cs typeface="Arial MT"/>
            </a:endParaRPr>
          </a:p>
          <a:p>
            <a:pPr marL="181610" indent="-169545">
              <a:lnSpc>
                <a:spcPct val="100000"/>
              </a:lnSpc>
              <a:buChar char="•"/>
              <a:tabLst>
                <a:tab pos="18224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1800" spc="-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Collection:</a:t>
            </a:r>
            <a:endParaRPr sz="1800">
              <a:latin typeface="Arial MT"/>
              <a:cs typeface="Arial MT"/>
            </a:endParaRPr>
          </a:p>
          <a:p>
            <a:pPr lvl="1" marL="867410" indent="-367665">
              <a:lnSpc>
                <a:spcPct val="100000"/>
              </a:lnSpc>
              <a:buChar char="○"/>
              <a:tabLst>
                <a:tab pos="866775" algn="l"/>
                <a:tab pos="868044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dirty="0" sz="1800" spc="-114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API</a:t>
            </a:r>
            <a:r>
              <a:rPr dirty="0" sz="18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Web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Scraping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Wikipedia</a:t>
            </a:r>
            <a:endParaRPr sz="1800">
              <a:latin typeface="Arial MT"/>
              <a:cs typeface="Arial MT"/>
            </a:endParaRPr>
          </a:p>
          <a:p>
            <a:pPr marL="410209">
              <a:lnSpc>
                <a:spcPct val="100000"/>
              </a:lnSpc>
              <a:spcBef>
                <a:spcPts val="1400"/>
              </a:spcBef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r>
              <a:rPr dirty="0" sz="18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8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dirty="0" sz="18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results:</a:t>
            </a:r>
            <a:endParaRPr sz="1800">
              <a:latin typeface="Arial MT"/>
              <a:cs typeface="Arial MT"/>
            </a:endParaRPr>
          </a:p>
          <a:p>
            <a:pPr marL="1019810">
              <a:lnSpc>
                <a:spcPct val="100000"/>
              </a:lnSpc>
              <a:spcBef>
                <a:spcPts val="1400"/>
              </a:spcBef>
              <a:tabLst>
                <a:tab pos="1323975" algn="l"/>
              </a:tabLst>
            </a:pP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-	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recovery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at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87%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endParaRPr sz="1800">
              <a:latin typeface="Arial MT"/>
              <a:cs typeface="Arial MT"/>
            </a:endParaRPr>
          </a:p>
          <a:p>
            <a:pPr marL="181610" indent="-169545">
              <a:lnSpc>
                <a:spcPct val="100000"/>
              </a:lnSpc>
              <a:spcBef>
                <a:spcPts val="1400"/>
              </a:spcBef>
              <a:buChar char="•"/>
              <a:tabLst>
                <a:tab pos="182245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Goals:</a:t>
            </a:r>
            <a:endParaRPr sz="1800">
              <a:latin typeface="Arial MT"/>
              <a:cs typeface="Arial MT"/>
            </a:endParaRPr>
          </a:p>
          <a:p>
            <a:pPr marL="816610" indent="-198755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33333"/>
              <a:buChar char="●"/>
              <a:tabLst>
                <a:tab pos="816610" algn="l"/>
                <a:tab pos="817244" algn="l"/>
              </a:tabLst>
            </a:pP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Determine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if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dirty="0" sz="18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Rocket</a:t>
            </a:r>
            <a:r>
              <a:rPr dirty="0" sz="18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will</a:t>
            </a:r>
            <a:r>
              <a:rPr dirty="0" sz="18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292929"/>
                </a:solidFill>
                <a:latin typeface="Arial MT"/>
                <a:cs typeface="Arial MT"/>
              </a:rPr>
              <a:t>land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3763645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Executive</a:t>
            </a:r>
            <a:r>
              <a:rPr dirty="0" spc="-75"/>
              <a:t> </a:t>
            </a:r>
            <a:r>
              <a:rPr dirty="0" spc="5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65" y="1661984"/>
            <a:ext cx="9411970" cy="1899920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469900" marR="5080">
              <a:lnSpc>
                <a:spcPct val="100000"/>
              </a:lnSpc>
              <a:spcBef>
                <a:spcPts val="14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%sql SELECT "Mission_Outcome", COUNT("Mission_Outcome") FROM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SPACEXTABLE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GROUP</a:t>
            </a:r>
            <a:r>
              <a:rPr dirty="0" sz="2200" spc="-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r>
              <a:rPr dirty="0" sz="2200" spc="-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"Mission_Outcome";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2200" spc="-5" b="1">
                <a:solidFill>
                  <a:srgbClr val="292929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065" y="4740464"/>
            <a:ext cx="936625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This query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selects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groups 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mission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outcomes into distinct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categories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counts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number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 entries in each 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category.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65" y="569556"/>
            <a:ext cx="8843010" cy="4343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650" spc="-50"/>
              <a:t>Total</a:t>
            </a:r>
            <a:r>
              <a:rPr dirty="0" sz="2650" spc="5"/>
              <a:t> </a:t>
            </a:r>
            <a:r>
              <a:rPr dirty="0" sz="2650" spc="10"/>
              <a:t>Number</a:t>
            </a:r>
            <a:r>
              <a:rPr dirty="0" sz="2650" spc="5"/>
              <a:t> </a:t>
            </a:r>
            <a:r>
              <a:rPr dirty="0" sz="2650" spc="10"/>
              <a:t>of </a:t>
            </a:r>
            <a:r>
              <a:rPr dirty="0" sz="2650" spc="5"/>
              <a:t>Successful</a:t>
            </a:r>
            <a:r>
              <a:rPr dirty="0" sz="2650"/>
              <a:t> </a:t>
            </a:r>
            <a:r>
              <a:rPr dirty="0" sz="2650" spc="10"/>
              <a:t>and</a:t>
            </a:r>
            <a:r>
              <a:rPr dirty="0" sz="2650" spc="5"/>
              <a:t> Failure </a:t>
            </a:r>
            <a:r>
              <a:rPr dirty="0" sz="2650" spc="10"/>
              <a:t>Mission</a:t>
            </a:r>
            <a:r>
              <a:rPr dirty="0" sz="2650" spc="5"/>
              <a:t> </a:t>
            </a:r>
            <a:r>
              <a:rPr dirty="0" sz="2650" spc="10"/>
              <a:t>Outcomes</a:t>
            </a:r>
            <a:endParaRPr sz="26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0550" y="3231900"/>
            <a:ext cx="3428999" cy="12382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77" y="1675217"/>
            <a:ext cx="5627370" cy="1870075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2000" spc="10" b="1">
                <a:solidFill>
                  <a:srgbClr val="292929"/>
                </a:solidFill>
                <a:latin typeface="Arial"/>
                <a:cs typeface="Arial"/>
              </a:rPr>
              <a:t>Query:</a:t>
            </a:r>
            <a:endParaRPr sz="2000">
              <a:latin typeface="Arial"/>
              <a:cs typeface="Arial"/>
            </a:endParaRPr>
          </a:p>
          <a:p>
            <a:pPr marL="469900" marR="5080">
              <a:lnSpc>
                <a:spcPts val="1950"/>
              </a:lnSpc>
              <a:spcBef>
                <a:spcPts val="1395"/>
              </a:spcBef>
              <a:tabLst>
                <a:tab pos="2900680" algn="l"/>
                <a:tab pos="3547110" algn="l"/>
              </a:tabLst>
            </a:pP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%sql SELECT 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DISTINCT("Booster_Version") </a:t>
            </a:r>
            <a:r>
              <a:rPr dirty="0" sz="2000" spc="-5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2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dirty="0" sz="2000" spc="-10">
                <a:solidFill>
                  <a:srgbClr val="292929"/>
                </a:solidFill>
                <a:latin typeface="Arial MT"/>
                <a:cs typeface="Arial MT"/>
              </a:rPr>
              <a:t>SPACEXTABLE </a:t>
            </a:r>
            <a:r>
              <a:rPr dirty="0" sz="2000" spc="20">
                <a:solidFill>
                  <a:srgbClr val="292929"/>
                </a:solidFill>
                <a:latin typeface="Arial MT"/>
                <a:cs typeface="Arial MT"/>
              </a:rPr>
              <a:t>WHERE </a:t>
            </a:r>
            <a:r>
              <a:rPr dirty="0" sz="200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Arial MT"/>
                <a:cs typeface="Arial MT"/>
              </a:rPr>
              <a:t>"PAYLOAD_MASS</a:t>
            </a:r>
            <a:r>
              <a:rPr dirty="0" u="heavy" sz="2000" spc="-1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KG_" </a:t>
            </a:r>
            <a:r>
              <a:rPr dirty="0" sz="2000" spc="20">
                <a:solidFill>
                  <a:srgbClr val="292929"/>
                </a:solidFill>
                <a:latin typeface="Arial MT"/>
                <a:cs typeface="Arial MT"/>
              </a:rPr>
              <a:t>= (SELECT </a:t>
            </a:r>
            <a:r>
              <a:rPr dirty="0" sz="200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292929"/>
                </a:solidFill>
                <a:latin typeface="Arial MT"/>
                <a:cs typeface="Arial MT"/>
              </a:rPr>
              <a:t>MAX("PAYLOAD_MASS</a:t>
            </a:r>
            <a:r>
              <a:rPr dirty="0" u="heavy" sz="200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KG_") </a:t>
            </a:r>
            <a:r>
              <a:rPr dirty="0" sz="2000" spc="20">
                <a:solidFill>
                  <a:srgbClr val="292929"/>
                </a:solidFill>
                <a:latin typeface="Arial MT"/>
                <a:cs typeface="Arial MT"/>
              </a:rPr>
              <a:t>FROM </a:t>
            </a:r>
            <a:r>
              <a:rPr dirty="0" sz="200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Arial MT"/>
                <a:cs typeface="Arial MT"/>
              </a:rPr>
              <a:t>SPACEXTABLE)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077" y="4061141"/>
            <a:ext cx="6160135" cy="132842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575"/>
              </a:spcBef>
            </a:pP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This query 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filters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the data to include only results 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that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 are equal to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a subquery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that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computes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2000" spc="20">
                <a:solidFill>
                  <a:srgbClr val="292929"/>
                </a:solidFill>
                <a:latin typeface="Arial MT"/>
                <a:cs typeface="Arial MT"/>
              </a:rPr>
              <a:t>maximum </a:t>
            </a:r>
            <a:r>
              <a:rPr dirty="0" sz="2000" spc="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payload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mass. Then 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it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outputs only the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Booster_versions that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have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delivered payloads of 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that </a:t>
            </a:r>
            <a:r>
              <a:rPr dirty="0" sz="2000" spc="-54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weight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676275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Boosters</a:t>
            </a:r>
            <a:r>
              <a:rPr dirty="0" spc="-30"/>
              <a:t> </a:t>
            </a:r>
            <a:r>
              <a:rPr dirty="0" spc="5"/>
              <a:t>Carried</a:t>
            </a:r>
            <a:r>
              <a:rPr dirty="0" spc="-20"/>
              <a:t> </a:t>
            </a:r>
            <a:r>
              <a:rPr dirty="0" spc="5"/>
              <a:t>Maximum</a:t>
            </a:r>
            <a:r>
              <a:rPr dirty="0" spc="-20"/>
              <a:t> </a:t>
            </a:r>
            <a:r>
              <a:rPr dirty="0" spc="5"/>
              <a:t>Payload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7009" y="2149720"/>
            <a:ext cx="1028699" cy="30765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80975" y="1627331"/>
            <a:ext cx="723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Result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350" y="1637117"/>
            <a:ext cx="6750050" cy="2651760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dirty="0" sz="2000" spc="10" b="1">
                <a:latin typeface="Arial"/>
                <a:cs typeface="Arial"/>
              </a:rPr>
              <a:t>Query: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ts val="2175"/>
              </a:lnSpc>
              <a:spcBef>
                <a:spcPts val="955"/>
              </a:spcBef>
            </a:pPr>
            <a:r>
              <a:rPr dirty="0" sz="2000" spc="15">
                <a:latin typeface="Arial MT"/>
                <a:cs typeface="Arial MT"/>
              </a:rPr>
              <a:t>%%sql</a:t>
            </a:r>
            <a:r>
              <a:rPr dirty="0" sz="2000" spc="5">
                <a:latin typeface="Arial MT"/>
                <a:cs typeface="Arial MT"/>
              </a:rPr>
              <a:t> </a:t>
            </a:r>
            <a:r>
              <a:rPr dirty="0" sz="2000" spc="15">
                <a:latin typeface="Arial MT"/>
                <a:cs typeface="Arial MT"/>
              </a:rPr>
              <a:t>SELECT</a:t>
            </a:r>
            <a:r>
              <a:rPr dirty="0" sz="2000" spc="-3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SUBSTR("Date",6,2)</a:t>
            </a:r>
            <a:r>
              <a:rPr dirty="0" sz="2000" spc="-110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AS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"Month",</a:t>
            </a:r>
            <a:endParaRPr sz="2000">
              <a:latin typeface="Arial MT"/>
              <a:cs typeface="Arial MT"/>
            </a:endParaRPr>
          </a:p>
          <a:p>
            <a:pPr marL="469900">
              <a:lnSpc>
                <a:spcPts val="2175"/>
              </a:lnSpc>
            </a:pPr>
            <a:r>
              <a:rPr dirty="0" sz="2000" spc="10">
                <a:latin typeface="Arial MT"/>
                <a:cs typeface="Arial MT"/>
              </a:rPr>
              <a:t>"Landing_Outcome",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5">
                <a:latin typeface="Arial MT"/>
                <a:cs typeface="Arial MT"/>
              </a:rPr>
              <a:t>"Booster_Version",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"Launch_Site"</a:t>
            </a:r>
            <a:endParaRPr sz="20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950"/>
              </a:spcBef>
            </a:pPr>
            <a:r>
              <a:rPr dirty="0" sz="2000" spc="20">
                <a:latin typeface="Arial MT"/>
                <a:cs typeface="Arial MT"/>
              </a:rPr>
              <a:t>FROM</a:t>
            </a:r>
            <a:r>
              <a:rPr dirty="0" sz="2000" spc="-40">
                <a:latin typeface="Arial MT"/>
                <a:cs typeface="Arial MT"/>
              </a:rPr>
              <a:t> </a:t>
            </a:r>
            <a:r>
              <a:rPr dirty="0" sz="2000" spc="-10">
                <a:latin typeface="Arial MT"/>
                <a:cs typeface="Arial MT"/>
              </a:rPr>
              <a:t>SPACEXTABLE</a:t>
            </a:r>
            <a:endParaRPr sz="2000">
              <a:latin typeface="Arial MT"/>
              <a:cs typeface="Arial MT"/>
            </a:endParaRPr>
          </a:p>
          <a:p>
            <a:pPr marL="469900" marR="549910">
              <a:lnSpc>
                <a:spcPts val="1950"/>
              </a:lnSpc>
              <a:spcBef>
                <a:spcPts val="1395"/>
              </a:spcBef>
            </a:pPr>
            <a:r>
              <a:rPr dirty="0" sz="2000" spc="20">
                <a:latin typeface="Arial MT"/>
                <a:cs typeface="Arial MT"/>
              </a:rPr>
              <a:t>WHERE </a:t>
            </a:r>
            <a:r>
              <a:rPr dirty="0" sz="2000" spc="10">
                <a:latin typeface="Arial MT"/>
                <a:cs typeface="Arial MT"/>
              </a:rPr>
              <a:t>"Landing_Outcome" </a:t>
            </a:r>
            <a:r>
              <a:rPr dirty="0" sz="2000" spc="15">
                <a:latin typeface="Arial MT"/>
                <a:cs typeface="Arial MT"/>
              </a:rPr>
              <a:t>LIKE </a:t>
            </a:r>
            <a:r>
              <a:rPr dirty="0" sz="2000" spc="10">
                <a:latin typeface="Arial MT"/>
                <a:cs typeface="Arial MT"/>
              </a:rPr>
              <a:t>"Failure%" and </a:t>
            </a:r>
            <a:r>
              <a:rPr dirty="0" sz="2000" spc="-545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SUBSTR("Date",0,5)</a:t>
            </a:r>
            <a:r>
              <a:rPr dirty="0" sz="2000" spc="-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=</a:t>
            </a:r>
            <a:r>
              <a:rPr dirty="0" sz="200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"2015"</a:t>
            </a:r>
            <a:endParaRPr sz="20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970"/>
              </a:spcBef>
            </a:pPr>
            <a:r>
              <a:rPr dirty="0" sz="2000" spc="20">
                <a:latin typeface="Arial MT"/>
                <a:cs typeface="Arial MT"/>
              </a:rPr>
              <a:t>ORDER</a:t>
            </a:r>
            <a:r>
              <a:rPr dirty="0" sz="2000" spc="-25">
                <a:latin typeface="Arial MT"/>
                <a:cs typeface="Arial MT"/>
              </a:rPr>
              <a:t> </a:t>
            </a:r>
            <a:r>
              <a:rPr dirty="0" sz="2000" spc="20">
                <a:latin typeface="Arial MT"/>
                <a:cs typeface="Arial MT"/>
              </a:rPr>
              <a:t>BY</a:t>
            </a:r>
            <a:r>
              <a:rPr dirty="0" sz="2000" spc="-60">
                <a:latin typeface="Arial MT"/>
                <a:cs typeface="Arial MT"/>
              </a:rPr>
              <a:t> </a:t>
            </a:r>
            <a:r>
              <a:rPr dirty="0" sz="2000" spc="10">
                <a:latin typeface="Arial MT"/>
                <a:cs typeface="Arial MT"/>
              </a:rPr>
              <a:t>"Month"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350" y="4804548"/>
            <a:ext cx="8288020" cy="83185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575"/>
              </a:spcBef>
            </a:pP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This query gets the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month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from the date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column,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the Landing outcome,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Booster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version and Launch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site location from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rows where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the landing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outcome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is </a:t>
            </a:r>
            <a:r>
              <a:rPr dirty="0" sz="2000" spc="20">
                <a:solidFill>
                  <a:srgbClr val="292929"/>
                </a:solidFill>
                <a:latin typeface="Arial MT"/>
                <a:cs typeface="Arial MT"/>
              </a:rPr>
              <a:t>some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 form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of 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failure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 the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year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 in the</a:t>
            </a:r>
            <a:r>
              <a:rPr dirty="0" sz="20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date </a:t>
            </a:r>
            <a:r>
              <a:rPr dirty="0" sz="2000" spc="15">
                <a:solidFill>
                  <a:srgbClr val="292929"/>
                </a:solidFill>
                <a:latin typeface="Arial MT"/>
                <a:cs typeface="Arial MT"/>
              </a:rPr>
              <a:t>column</a:t>
            </a:r>
            <a:r>
              <a:rPr dirty="0" sz="2000" spc="10">
                <a:solidFill>
                  <a:srgbClr val="292929"/>
                </a:solidFill>
                <a:latin typeface="Arial MT"/>
                <a:cs typeface="Arial MT"/>
              </a:rPr>
              <a:t> is 2015.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414909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2015</a:t>
            </a:r>
            <a:r>
              <a:rPr dirty="0" spc="-35"/>
              <a:t> </a:t>
            </a:r>
            <a:r>
              <a:rPr dirty="0" spc="5"/>
              <a:t>Launch</a:t>
            </a:r>
            <a:r>
              <a:rPr dirty="0" spc="-35"/>
              <a:t> </a:t>
            </a:r>
            <a:r>
              <a:rPr dirty="0" spc="5"/>
              <a:t>Records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4950" y="3680726"/>
            <a:ext cx="3079102" cy="7406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254624" y="3094830"/>
            <a:ext cx="6483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Resul  </a:t>
            </a:r>
            <a:r>
              <a:rPr dirty="0" sz="1800" b="1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348" y="1772479"/>
            <a:ext cx="8319134" cy="4246880"/>
          </a:xfrm>
          <a:prstGeom prst="rect">
            <a:avLst/>
          </a:prstGeom>
        </p:spPr>
        <p:txBody>
          <a:bodyPr wrap="square" lIns="0" tIns="190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dirty="0" sz="2200" spc="-5" b="1"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469900" marR="554990">
              <a:lnSpc>
                <a:spcPct val="100000"/>
              </a:lnSpc>
              <a:spcBef>
                <a:spcPts val="1400"/>
              </a:spcBef>
            </a:pPr>
            <a:r>
              <a:rPr dirty="0" sz="2200" spc="-5">
                <a:latin typeface="Arial MT"/>
                <a:cs typeface="Arial MT"/>
              </a:rPr>
              <a:t>%sql SELECT "Landing_Outcome", </a:t>
            </a:r>
            <a:r>
              <a:rPr dirty="0" sz="220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COUNT("Landing_Outcome") AS "Outcome Count" FROM </a:t>
            </a:r>
            <a:r>
              <a:rPr dirty="0" sz="2200" spc="-600">
                <a:latin typeface="Arial MT"/>
                <a:cs typeface="Arial MT"/>
              </a:rPr>
              <a:t> </a:t>
            </a:r>
            <a:r>
              <a:rPr dirty="0" sz="2200" spc="-35">
                <a:latin typeface="Arial MT"/>
                <a:cs typeface="Arial MT"/>
              </a:rPr>
              <a:t>SPACEXTABLE</a:t>
            </a:r>
            <a:r>
              <a:rPr dirty="0" sz="2200" spc="-1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WHERE</a:t>
            </a:r>
            <a:r>
              <a:rPr dirty="0" sz="2200" spc="-15">
                <a:latin typeface="Arial MT"/>
                <a:cs typeface="Arial MT"/>
              </a:rPr>
              <a:t> DATETIME("Date")</a:t>
            </a:r>
            <a:r>
              <a:rPr dirty="0" sz="2200" spc="-10">
                <a:latin typeface="Arial MT"/>
                <a:cs typeface="Arial MT"/>
              </a:rPr>
              <a:t> </a:t>
            </a:r>
            <a:r>
              <a:rPr dirty="0" sz="2200">
                <a:latin typeface="Arial MT"/>
                <a:cs typeface="Arial MT"/>
              </a:rPr>
              <a:t>&gt; 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15">
                <a:latin typeface="Arial MT"/>
                <a:cs typeface="Arial MT"/>
              </a:rPr>
              <a:t>DATETIME("2010-06-04") </a:t>
            </a:r>
            <a:r>
              <a:rPr dirty="0" sz="2200" spc="-5">
                <a:latin typeface="Arial MT"/>
                <a:cs typeface="Arial MT"/>
              </a:rPr>
              <a:t>AND </a:t>
            </a:r>
            <a:r>
              <a:rPr dirty="0" sz="2200" spc="-15">
                <a:latin typeface="Arial MT"/>
                <a:cs typeface="Arial MT"/>
              </a:rPr>
              <a:t>DATETIME("Date") </a:t>
            </a:r>
            <a:r>
              <a:rPr dirty="0" sz="2200">
                <a:latin typeface="Arial MT"/>
                <a:cs typeface="Arial MT"/>
              </a:rPr>
              <a:t>&lt; </a:t>
            </a:r>
            <a:r>
              <a:rPr dirty="0" sz="2200" spc="5">
                <a:latin typeface="Arial MT"/>
                <a:cs typeface="Arial MT"/>
              </a:rPr>
              <a:t> </a:t>
            </a:r>
            <a:r>
              <a:rPr dirty="0" sz="2200" spc="-15">
                <a:latin typeface="Arial MT"/>
                <a:cs typeface="Arial MT"/>
              </a:rPr>
              <a:t>DATETIME("2017-03-20")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GROUP</a:t>
            </a:r>
            <a:r>
              <a:rPr dirty="0" sz="2200" spc="-5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BY</a:t>
            </a:r>
            <a:r>
              <a:rPr dirty="0" sz="2200" spc="-5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"Landing_Outcome"</a:t>
            </a:r>
            <a:endParaRPr sz="22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dirty="0" sz="2200" spc="-5">
                <a:latin typeface="Arial MT"/>
                <a:cs typeface="Arial MT"/>
              </a:rPr>
              <a:t>ORDER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BY</a:t>
            </a:r>
            <a:r>
              <a:rPr dirty="0" sz="2200" spc="-55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"Outcome</a:t>
            </a:r>
            <a:r>
              <a:rPr dirty="0" sz="2200" spc="-3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Count"</a:t>
            </a:r>
            <a:r>
              <a:rPr dirty="0" sz="2200" spc="-20">
                <a:latin typeface="Arial MT"/>
                <a:cs typeface="Arial MT"/>
              </a:rPr>
              <a:t> </a:t>
            </a:r>
            <a:r>
              <a:rPr dirty="0" sz="2200" spc="-5">
                <a:latin typeface="Arial MT"/>
                <a:cs typeface="Arial MT"/>
              </a:rPr>
              <a:t>DESC;</a:t>
            </a:r>
            <a:endParaRPr sz="2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4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This query filters 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rows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 only be between 2010-06-04 and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2017-03-20. It then Groups 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results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by their Landing Outcome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counts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number of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rows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 each outcome. Then it orders the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 descending order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by their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counts.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76424"/>
            <a:ext cx="9227185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5"/>
              <a:t>Rank</a:t>
            </a:r>
            <a:r>
              <a:rPr dirty="0" sz="2600" spc="-20"/>
              <a:t> </a:t>
            </a:r>
            <a:r>
              <a:rPr dirty="0" sz="2600" spc="-5"/>
              <a:t>Landing</a:t>
            </a:r>
            <a:r>
              <a:rPr dirty="0" sz="2600" spc="-15"/>
              <a:t> </a:t>
            </a:r>
            <a:r>
              <a:rPr dirty="0" sz="2600" spc="-5"/>
              <a:t>Outcomes</a:t>
            </a:r>
            <a:r>
              <a:rPr dirty="0" sz="2600" spc="-20"/>
              <a:t> </a:t>
            </a:r>
            <a:r>
              <a:rPr dirty="0" sz="2600" spc="-10"/>
              <a:t>Between</a:t>
            </a:r>
            <a:r>
              <a:rPr dirty="0" sz="2600" spc="-20"/>
              <a:t> </a:t>
            </a:r>
            <a:r>
              <a:rPr dirty="0" sz="2600" spc="-5"/>
              <a:t>2010-06-04</a:t>
            </a:r>
            <a:r>
              <a:rPr dirty="0" sz="2600" spc="-15"/>
              <a:t> </a:t>
            </a:r>
            <a:r>
              <a:rPr dirty="0" sz="2600" spc="-5"/>
              <a:t>and</a:t>
            </a:r>
            <a:r>
              <a:rPr dirty="0" sz="2600" spc="-15"/>
              <a:t> </a:t>
            </a:r>
            <a:r>
              <a:rPr dirty="0" sz="2600" spc="-5"/>
              <a:t>2017-03-20</a:t>
            </a:r>
            <a:endParaRPr sz="2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43948" y="3665194"/>
            <a:ext cx="2775051" cy="18665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39350" y="2989305"/>
            <a:ext cx="723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Result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04159" y="2529720"/>
            <a:ext cx="1246505" cy="364490"/>
          </a:xfrm>
          <a:custGeom>
            <a:avLst/>
            <a:gdLst/>
            <a:ahLst/>
            <a:cxnLst/>
            <a:rect l="l" t="t" r="r" b="b"/>
            <a:pathLst>
              <a:path w="1246505" h="364489">
                <a:moveTo>
                  <a:pt x="1246319" y="363959"/>
                </a:moveTo>
                <a:lnTo>
                  <a:pt x="0" y="363959"/>
                </a:lnTo>
                <a:lnTo>
                  <a:pt x="0" y="0"/>
                </a:lnTo>
                <a:lnTo>
                  <a:pt x="1246319" y="0"/>
                </a:lnTo>
                <a:lnTo>
                  <a:pt x="1246319" y="363959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77185" y="2545975"/>
            <a:ext cx="876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350" y="1264557"/>
            <a:ext cx="763587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Map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Shows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locations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occur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065" y="514611"/>
            <a:ext cx="7371080" cy="5314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Folium</a:t>
            </a:r>
            <a:r>
              <a:rPr dirty="0" sz="3300" spc="-1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Map</a:t>
            </a:r>
            <a:r>
              <a:rPr dirty="0" sz="3300" spc="-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of</a:t>
            </a:r>
            <a:r>
              <a:rPr dirty="0" sz="3300" spc="-19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All</a:t>
            </a:r>
            <a:r>
              <a:rPr dirty="0" sz="3300" spc="-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Launch</a:t>
            </a:r>
            <a:r>
              <a:rPr dirty="0" sz="3300" spc="-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Site</a:t>
            </a:r>
            <a:r>
              <a:rPr dirty="0" sz="3300" spc="-1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locations</a:t>
            </a:r>
            <a:endParaRPr sz="3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424" y="1736075"/>
            <a:ext cx="10828124" cy="4582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350" y="1762622"/>
            <a:ext cx="9343390" cy="493395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 marR="5080">
              <a:lnSpc>
                <a:spcPts val="1639"/>
              </a:lnSpc>
              <a:spcBef>
                <a:spcPts val="490"/>
              </a:spcBef>
            </a:pP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dirty="0" sz="1700">
                <a:solidFill>
                  <a:srgbClr val="292929"/>
                </a:solidFill>
                <a:latin typeface="Arial MT"/>
                <a:cs typeface="Arial MT"/>
              </a:rPr>
              <a:t> map</a:t>
            </a:r>
            <a:r>
              <a:rPr dirty="0" sz="17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92929"/>
                </a:solidFill>
                <a:latin typeface="Arial MT"/>
                <a:cs typeface="Arial MT"/>
              </a:rPr>
              <a:t>color</a:t>
            </a:r>
            <a:r>
              <a:rPr dirty="0" sz="17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92929"/>
                </a:solidFill>
                <a:latin typeface="Arial MT"/>
                <a:cs typeface="Arial MT"/>
              </a:rPr>
              <a:t>codes</a:t>
            </a:r>
            <a:r>
              <a:rPr dirty="0" sz="1700" spc="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17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92929"/>
                </a:solidFill>
                <a:latin typeface="Arial MT"/>
                <a:cs typeface="Arial MT"/>
              </a:rPr>
              <a:t>result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17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dirty="0" sz="17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launch</a:t>
            </a:r>
            <a:r>
              <a:rPr dirty="0" sz="17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17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each</a:t>
            </a:r>
            <a:r>
              <a:rPr dirty="0" sz="17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location.</a:t>
            </a:r>
            <a:r>
              <a:rPr dirty="0" sz="17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dirty="0" sz="17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helps</a:t>
            </a:r>
            <a:r>
              <a:rPr dirty="0" sz="17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92929"/>
                </a:solidFill>
                <a:latin typeface="Arial MT"/>
                <a:cs typeface="Arial MT"/>
              </a:rPr>
              <a:t>visualize</a:t>
            </a:r>
            <a:r>
              <a:rPr dirty="0" sz="17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which</a:t>
            </a:r>
            <a:r>
              <a:rPr dirty="0" sz="170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dirty="0" sz="1700" spc="-45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92929"/>
                </a:solidFill>
                <a:latin typeface="Arial MT"/>
                <a:cs typeface="Arial MT"/>
              </a:rPr>
              <a:t>sites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tend towards </a:t>
            </a:r>
            <a:r>
              <a:rPr dirty="0" sz="1700">
                <a:solidFill>
                  <a:srgbClr val="292929"/>
                </a:solidFill>
                <a:latin typeface="Arial MT"/>
                <a:cs typeface="Arial MT"/>
              </a:rPr>
              <a:t>more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700">
                <a:solidFill>
                  <a:srgbClr val="292929"/>
                </a:solidFill>
                <a:latin typeface="Arial MT"/>
                <a:cs typeface="Arial MT"/>
              </a:rPr>
              <a:t>successful </a:t>
            </a:r>
            <a:r>
              <a:rPr dirty="0" sz="1700" spc="-5">
                <a:solidFill>
                  <a:srgbClr val="292929"/>
                </a:solidFill>
                <a:latin typeface="Arial MT"/>
                <a:cs typeface="Arial MT"/>
              </a:rPr>
              <a:t>launches.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065" y="514611"/>
            <a:ext cx="6226810" cy="5314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Folium</a:t>
            </a:r>
            <a:r>
              <a:rPr dirty="0" sz="3300" spc="-2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Map</a:t>
            </a:r>
            <a:r>
              <a:rPr dirty="0" sz="3300" spc="-1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of</a:t>
            </a:r>
            <a:r>
              <a:rPr dirty="0" sz="3300" spc="-1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Launch</a:t>
            </a:r>
            <a:r>
              <a:rPr dirty="0" sz="3300" spc="-1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Outcomes</a:t>
            </a:r>
            <a:endParaRPr sz="3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7012" y="2425558"/>
            <a:ext cx="8410080" cy="349893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350" y="1639851"/>
            <a:ext cx="9192260" cy="964565"/>
          </a:xfrm>
          <a:prstGeom prst="rect">
            <a:avLst/>
          </a:prstGeom>
        </p:spPr>
        <p:txBody>
          <a:bodyPr wrap="square" lIns="0" tIns="50165" rIns="0" bIns="0" rtlCol="0" vert="horz">
            <a:spAutoFit/>
          </a:bodyPr>
          <a:lstStyle/>
          <a:p>
            <a:pPr marL="12700" marR="5080">
              <a:lnSpc>
                <a:spcPts val="2380"/>
              </a:lnSpc>
              <a:spcBef>
                <a:spcPts val="395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This Folium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Map shows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proximity of highways,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coastlines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railways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near 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california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site.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you can see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all of those things are fairly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close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065" y="514611"/>
            <a:ext cx="4865370" cy="5314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Folium</a:t>
            </a:r>
            <a:r>
              <a:rPr dirty="0" sz="3300" spc="-1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Map</a:t>
            </a:r>
            <a:r>
              <a:rPr dirty="0" sz="3300" spc="-1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of</a:t>
            </a:r>
            <a:r>
              <a:rPr dirty="0" sz="3300" spc="-1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Proximities</a:t>
            </a:r>
            <a:endParaRPr sz="3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5550" y="2464074"/>
            <a:ext cx="8209112" cy="37523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35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04159" y="2529720"/>
            <a:ext cx="1246505" cy="364490"/>
          </a:xfrm>
          <a:custGeom>
            <a:avLst/>
            <a:gdLst/>
            <a:ahLst/>
            <a:cxnLst/>
            <a:rect l="l" t="t" r="r" b="b"/>
            <a:pathLst>
              <a:path w="1246505" h="364489">
                <a:moveTo>
                  <a:pt x="1246319" y="363959"/>
                </a:moveTo>
                <a:lnTo>
                  <a:pt x="0" y="363959"/>
                </a:lnTo>
                <a:lnTo>
                  <a:pt x="0" y="0"/>
                </a:lnTo>
                <a:lnTo>
                  <a:pt x="1246319" y="0"/>
                </a:lnTo>
                <a:lnTo>
                  <a:pt x="1246319" y="363959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77185" y="2545975"/>
            <a:ext cx="876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7350" y="2254410"/>
            <a:ext cx="92659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Pie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chart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shows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majority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sites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 are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failures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065" y="514611"/>
            <a:ext cx="8465185" cy="53149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Pie</a:t>
            </a:r>
            <a:r>
              <a:rPr dirty="0" sz="3300" spc="-1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chart</a:t>
            </a:r>
            <a:r>
              <a:rPr dirty="0" sz="3300" spc="-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of</a:t>
            </a:r>
            <a:r>
              <a:rPr dirty="0" sz="3300" spc="-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Successful</a:t>
            </a:r>
            <a:r>
              <a:rPr dirty="0" sz="3300" spc="-1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 spc="5">
                <a:solidFill>
                  <a:srgbClr val="0B49CB"/>
                </a:solidFill>
                <a:latin typeface="Arial MT"/>
                <a:cs typeface="Arial MT"/>
              </a:rPr>
              <a:t>Launches</a:t>
            </a: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 for</a:t>
            </a:r>
            <a:r>
              <a:rPr dirty="0" sz="3300" spc="-19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All</a:t>
            </a:r>
            <a:r>
              <a:rPr dirty="0" sz="3300" spc="-10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3300">
                <a:solidFill>
                  <a:srgbClr val="0B49CB"/>
                </a:solidFill>
                <a:latin typeface="Arial MT"/>
                <a:cs typeface="Arial MT"/>
              </a:rPr>
              <a:t>Sites</a:t>
            </a:r>
            <a:endParaRPr sz="3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203799"/>
            <a:ext cx="12191999" cy="36156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39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1024" y="514611"/>
            <a:ext cx="222504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3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1073595" y="2844131"/>
            <a:ext cx="10189845" cy="224536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235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Reusing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first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stage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rockets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saves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lot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money</a:t>
            </a:r>
            <a:endParaRPr sz="2200">
              <a:latin typeface="Arial MT"/>
              <a:cs typeface="Arial MT"/>
            </a:endParaRPr>
          </a:p>
          <a:p>
            <a:pPr marL="199390" marR="5080" indent="-187325">
              <a:lnSpc>
                <a:spcPts val="2380"/>
              </a:lnSpc>
              <a:spcBef>
                <a:spcPts val="143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Determining if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 spaceX rocket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will or will not land will determine how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much more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less expensive that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 is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095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features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are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biggest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influence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recovery?</a:t>
            </a:r>
            <a:endParaRPr sz="220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14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What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level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of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accuracy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can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expect to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predict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for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any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given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launch?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1340" y="1801684"/>
            <a:ext cx="9672320" cy="172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This pie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chart shows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that there is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 significantly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larger amount of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than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failures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KSC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LC-39A</a:t>
            </a:r>
            <a:r>
              <a:rPr dirty="0" sz="2200" spc="-1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than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other locations or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average.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Explain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important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elements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findings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screenshot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286925"/>
            <a:ext cx="9625965" cy="986790"/>
          </a:xfrm>
          <a:prstGeom prst="rect"/>
        </p:spPr>
        <p:txBody>
          <a:bodyPr wrap="square" lIns="0" tIns="69215" rIns="0" bIns="0" rtlCol="0" vert="horz">
            <a:spAutoFit/>
          </a:bodyPr>
          <a:lstStyle/>
          <a:p>
            <a:pPr marL="12700" marR="5080">
              <a:lnSpc>
                <a:spcPts val="3590"/>
              </a:lnSpc>
              <a:spcBef>
                <a:spcPts val="545"/>
              </a:spcBef>
            </a:pPr>
            <a:r>
              <a:rPr dirty="0"/>
              <a:t>Pie </a:t>
            </a:r>
            <a:r>
              <a:rPr dirty="0" spc="5"/>
              <a:t>chart of launch site with </a:t>
            </a:r>
            <a:r>
              <a:rPr dirty="0"/>
              <a:t>highest </a:t>
            </a:r>
            <a:r>
              <a:rPr dirty="0" spc="5"/>
              <a:t>launch </a:t>
            </a:r>
            <a:r>
              <a:rPr dirty="0" spc="10"/>
              <a:t>success </a:t>
            </a:r>
            <a:r>
              <a:rPr dirty="0" spc="-905"/>
              <a:t> </a:t>
            </a:r>
            <a:r>
              <a:rPr dirty="0" spc="5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50" y="2866724"/>
            <a:ext cx="12115249" cy="36156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39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7902575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Payload</a:t>
            </a:r>
            <a:r>
              <a:rPr dirty="0" spc="-15"/>
              <a:t> </a:t>
            </a:r>
            <a:r>
              <a:rPr dirty="0" spc="10"/>
              <a:t>vs</a:t>
            </a:r>
            <a:r>
              <a:rPr dirty="0" spc="-5"/>
              <a:t> </a:t>
            </a:r>
            <a:r>
              <a:rPr dirty="0" spc="5"/>
              <a:t>Launch</a:t>
            </a:r>
            <a:r>
              <a:rPr dirty="0" spc="-5"/>
              <a:t> </a:t>
            </a:r>
            <a:r>
              <a:rPr dirty="0"/>
              <a:t>Outcome</a:t>
            </a:r>
            <a:r>
              <a:rPr dirty="0" spc="-15"/>
              <a:t> </a:t>
            </a:r>
            <a:r>
              <a:rPr dirty="0"/>
              <a:t>Scatter</a:t>
            </a:r>
            <a:r>
              <a:rPr dirty="0" spc="-10"/>
              <a:t> </a:t>
            </a:r>
            <a:r>
              <a:rPr dirty="0"/>
              <a:t>Plots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22100" y="1467525"/>
            <a:ext cx="8649970" cy="5124450"/>
            <a:chOff x="722100" y="1467525"/>
            <a:chExt cx="8649970" cy="5124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037" y="4029750"/>
              <a:ext cx="8602025" cy="25622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100" y="1467525"/>
              <a:ext cx="8602089" cy="25622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894826" y="1532421"/>
            <a:ext cx="1778000" cy="426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955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 MT"/>
                <a:cs typeface="Arial MT"/>
              </a:rPr>
              <a:t>In the high end of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payload </a:t>
            </a:r>
            <a:r>
              <a:rPr dirty="0" sz="1600">
                <a:latin typeface="Arial MT"/>
                <a:cs typeface="Arial MT"/>
              </a:rPr>
              <a:t>Mass, </a:t>
            </a:r>
            <a:r>
              <a:rPr dirty="0" sz="1600" spc="-5">
                <a:latin typeface="Arial MT"/>
                <a:cs typeface="Arial MT"/>
              </a:rPr>
              <a:t>the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failure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rate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goes</a:t>
            </a:r>
            <a:r>
              <a:rPr dirty="0" sz="1600" spc="-35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up </a:t>
            </a:r>
            <a:r>
              <a:rPr dirty="0" sz="1600" spc="-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and only B4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boosters</a:t>
            </a:r>
            <a:r>
              <a:rPr dirty="0" sz="1600" spc="43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have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been used for the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highest weight </a:t>
            </a:r>
            <a:r>
              <a:rPr dirty="0" sz="1600">
                <a:latin typeface="Arial MT"/>
                <a:cs typeface="Arial MT"/>
              </a:rPr>
              <a:t> </a:t>
            </a:r>
            <a:r>
              <a:rPr dirty="0" sz="1600" spc="-5">
                <a:latin typeface="Arial MT"/>
                <a:cs typeface="Arial MT"/>
              </a:rPr>
              <a:t>payloads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>
                <a:latin typeface="Arial MT"/>
                <a:cs typeface="Arial MT"/>
              </a:rPr>
              <a:t>At</a:t>
            </a:r>
            <a:r>
              <a:rPr dirty="0" sz="1800" spc="8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the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low</a:t>
            </a:r>
            <a:r>
              <a:rPr dirty="0" sz="1800" spc="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end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FT boosters tend </a:t>
            </a:r>
            <a:r>
              <a:rPr dirty="0" sz="1800" spc="-49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to have the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highest </a:t>
            </a:r>
            <a:r>
              <a:rPr dirty="0" sz="1800">
                <a:latin typeface="Arial MT"/>
                <a:cs typeface="Arial MT"/>
              </a:rPr>
              <a:t>success </a:t>
            </a:r>
            <a:r>
              <a:rPr dirty="0" sz="1800" spc="5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rate </a:t>
            </a:r>
            <a:r>
              <a:rPr dirty="0" sz="1800" spc="-5">
                <a:latin typeface="Arial MT"/>
                <a:cs typeface="Arial MT"/>
              </a:rPr>
              <a:t>and 1.0 </a:t>
            </a:r>
            <a:r>
              <a:rPr dirty="0" sz="180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boosters</a:t>
            </a:r>
            <a:r>
              <a:rPr dirty="0" sz="1800" spc="-50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have</a:t>
            </a:r>
            <a:r>
              <a:rPr dirty="0" sz="1800" spc="-45">
                <a:latin typeface="Arial MT"/>
                <a:cs typeface="Arial MT"/>
              </a:rPr>
              <a:t> </a:t>
            </a:r>
            <a:r>
              <a:rPr dirty="0" sz="1800" spc="-5">
                <a:latin typeface="Arial MT"/>
                <a:cs typeface="Arial MT"/>
              </a:rPr>
              <a:t>no </a:t>
            </a:r>
            <a:r>
              <a:rPr dirty="0" sz="1800" spc="-484">
                <a:latin typeface="Arial MT"/>
                <a:cs typeface="Arial MT"/>
              </a:rPr>
              <a:t> </a:t>
            </a:r>
            <a:r>
              <a:rPr dirty="0" sz="1800">
                <a:latin typeface="Arial MT"/>
                <a:cs typeface="Arial MT"/>
              </a:rPr>
              <a:t>successes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39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04159" y="2529720"/>
            <a:ext cx="1246505" cy="364490"/>
          </a:xfrm>
          <a:custGeom>
            <a:avLst/>
            <a:gdLst/>
            <a:ahLst/>
            <a:cxnLst/>
            <a:rect l="l" t="t" r="r" b="b"/>
            <a:pathLst>
              <a:path w="1246505" h="364489">
                <a:moveTo>
                  <a:pt x="1246319" y="363959"/>
                </a:moveTo>
                <a:lnTo>
                  <a:pt x="0" y="363959"/>
                </a:lnTo>
                <a:lnTo>
                  <a:pt x="0" y="0"/>
                </a:lnTo>
                <a:lnTo>
                  <a:pt x="1246319" y="0"/>
                </a:lnTo>
                <a:lnTo>
                  <a:pt x="1246319" y="363959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77185" y="2545975"/>
            <a:ext cx="876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5915" y="1682339"/>
            <a:ext cx="5300980" cy="1209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Decision 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Tree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has the best Accuracy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between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all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dirty="0" sz="220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tested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at: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87.67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%</a:t>
            </a:r>
            <a:r>
              <a:rPr dirty="0" sz="2200" spc="-1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433197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Classification</a:t>
            </a:r>
            <a:r>
              <a:rPr dirty="0" spc="-225"/>
              <a:t> </a:t>
            </a:r>
            <a:r>
              <a:rPr dirty="0" spc="5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6540" y="1706232"/>
            <a:ext cx="5792759" cy="34455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7007" y="1884317"/>
            <a:ext cx="4737100" cy="121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6535" marR="5080" indent="-204470">
              <a:lnSpc>
                <a:spcPct val="100000"/>
              </a:lnSpc>
              <a:spcBef>
                <a:spcPts val="100"/>
              </a:spcBef>
              <a:buChar char="•"/>
              <a:tabLst>
                <a:tab pos="217170" algn="l"/>
              </a:tabLst>
            </a:pP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The Confusion </a:t>
            </a:r>
            <a:r>
              <a:rPr dirty="0" sz="2600">
                <a:solidFill>
                  <a:srgbClr val="292929"/>
                </a:solidFill>
                <a:latin typeface="Arial MT"/>
                <a:cs typeface="Arial MT"/>
              </a:rPr>
              <a:t>Matrix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of the </a:t>
            </a:r>
            <a:r>
              <a:rPr dirty="0" sz="2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Decision</a:t>
            </a:r>
            <a:r>
              <a:rPr dirty="0" sz="2600" spc="-7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25">
                <a:solidFill>
                  <a:srgbClr val="292929"/>
                </a:solidFill>
                <a:latin typeface="Arial MT"/>
                <a:cs typeface="Arial MT"/>
              </a:rPr>
              <a:t>Tree</a:t>
            </a:r>
            <a:r>
              <a:rPr dirty="0" sz="26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26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the</a:t>
            </a:r>
            <a:r>
              <a:rPr dirty="0" sz="26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testing </a:t>
            </a:r>
            <a:r>
              <a:rPr dirty="0" sz="2600" spc="-7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data.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7007" y="4261756"/>
            <a:ext cx="5345430" cy="1214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6535" marR="5080" indent="-204470">
              <a:lnSpc>
                <a:spcPct val="100000"/>
              </a:lnSpc>
              <a:spcBef>
                <a:spcPts val="100"/>
              </a:spcBef>
              <a:buChar char="•"/>
              <a:tabLst>
                <a:tab pos="217170" algn="l"/>
              </a:tabLst>
            </a:pP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Only one </a:t>
            </a:r>
            <a:r>
              <a:rPr dirty="0" sz="2600">
                <a:solidFill>
                  <a:srgbClr val="292929"/>
                </a:solidFill>
                <a:latin typeface="Arial MT"/>
                <a:cs typeface="Arial MT"/>
              </a:rPr>
              <a:t>classification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was </a:t>
            </a:r>
            <a:r>
              <a:rPr dirty="0" sz="2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incorrectly </a:t>
            </a:r>
            <a:r>
              <a:rPr dirty="0" sz="2600">
                <a:solidFill>
                  <a:srgbClr val="292929"/>
                </a:solidFill>
                <a:latin typeface="Arial MT"/>
                <a:cs typeface="Arial MT"/>
              </a:rPr>
              <a:t>classified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predicting that </a:t>
            </a:r>
            <a:r>
              <a:rPr dirty="0" sz="2600" spc="-7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dirty="0" sz="2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did</a:t>
            </a:r>
            <a:r>
              <a:rPr dirty="0" sz="2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not</a:t>
            </a:r>
            <a:r>
              <a:rPr dirty="0" sz="2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land</a:t>
            </a:r>
            <a:r>
              <a:rPr dirty="0" sz="2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when</a:t>
            </a:r>
            <a:r>
              <a:rPr dirty="0" sz="2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dirty="0" sz="2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fact</a:t>
            </a:r>
            <a:r>
              <a:rPr dirty="0" sz="26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it</a:t>
            </a:r>
            <a:r>
              <a:rPr dirty="0" sz="26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600" spc="-5">
                <a:solidFill>
                  <a:srgbClr val="292929"/>
                </a:solidFill>
                <a:latin typeface="Arial MT"/>
                <a:cs typeface="Arial MT"/>
              </a:rPr>
              <a:t>did.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318770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Confusion</a:t>
            </a:r>
            <a:r>
              <a:rPr dirty="0" spc="-65"/>
              <a:t> </a:t>
            </a:r>
            <a:r>
              <a:rPr dirty="0" spc="5"/>
              <a:t>Matrix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1000" y="1476025"/>
            <a:ext cx="5048249" cy="43338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2332" y="1889099"/>
            <a:ext cx="10257790" cy="2707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065" marR="5080" indent="-508000">
              <a:lnSpc>
                <a:spcPct val="100000"/>
              </a:lnSpc>
              <a:spcBef>
                <a:spcPts val="100"/>
              </a:spcBef>
              <a:tabLst>
                <a:tab pos="520065" algn="l"/>
              </a:tabLst>
            </a:pPr>
            <a:r>
              <a:rPr dirty="0" sz="2200">
                <a:latin typeface="MS PGothic"/>
                <a:cs typeface="MS PGothic"/>
              </a:rPr>
              <a:t>❏	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There are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several key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fields that play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large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role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in determining whether or not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a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 will be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successful:</a:t>
            </a:r>
            <a:endParaRPr sz="2200">
              <a:latin typeface="Arial MT"/>
              <a:cs typeface="Arial MT"/>
            </a:endParaRPr>
          </a:p>
          <a:p>
            <a:pPr marL="3263265" marR="683895" indent="-321945">
              <a:lnSpc>
                <a:spcPct val="100000"/>
              </a:lnSpc>
              <a:tabLst>
                <a:tab pos="3263265" algn="l"/>
              </a:tabLst>
            </a:pP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-	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'FlightNumber',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'PayloadMass',</a:t>
            </a:r>
            <a:r>
              <a:rPr dirty="0" sz="2200" spc="-3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'Orbit',</a:t>
            </a:r>
            <a:r>
              <a:rPr dirty="0" sz="2200" spc="-4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'LaunchSite',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'Flights', 'GridFins', 'Reused', 'Legs', 'LandingPad',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'Block',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'ReusedCount',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'Serial'</a:t>
            </a:r>
            <a:endParaRPr sz="2200">
              <a:latin typeface="Arial MT"/>
              <a:cs typeface="Arial MT"/>
            </a:endParaRPr>
          </a:p>
          <a:p>
            <a:pPr marL="520065" marR="686435" indent="-508000">
              <a:lnSpc>
                <a:spcPct val="100000"/>
              </a:lnSpc>
              <a:tabLst>
                <a:tab pos="520065" algn="l"/>
              </a:tabLst>
            </a:pPr>
            <a:r>
              <a:rPr dirty="0" sz="22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best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classification model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tested was the Decision 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Tree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Classifier with </a:t>
            </a:r>
            <a:r>
              <a:rPr dirty="0" sz="2200" spc="-6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87.67%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accuracy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520065" algn="l"/>
              </a:tabLst>
            </a:pPr>
            <a:r>
              <a:rPr dirty="0" sz="2200">
                <a:solidFill>
                  <a:srgbClr val="292929"/>
                </a:solidFill>
                <a:latin typeface="MS PGothic"/>
                <a:cs typeface="MS PGothic"/>
              </a:rPr>
              <a:t>❏	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SpaceX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has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been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trending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towards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more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successful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time</a:t>
            </a:r>
            <a:r>
              <a:rPr dirty="0" sz="220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goes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on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232156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1780539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Appendix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50" y="1290675"/>
            <a:ext cx="7546075" cy="31695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50" y="4607250"/>
            <a:ext cx="6440962" cy="2040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9272" y="6395572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1B7D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400" y="2812680"/>
            <a:ext cx="1246505" cy="364490"/>
          </a:xfrm>
          <a:prstGeom prst="rect">
            <a:avLst/>
          </a:prstGeom>
          <a:solidFill>
            <a:srgbClr val="0948CB"/>
          </a:solidFill>
        </p:spPr>
        <p:txBody>
          <a:bodyPr wrap="square" lIns="0" tIns="2857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dirty="0"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65" y="1315915"/>
            <a:ext cx="8677910" cy="43065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5">
                <a:solidFill>
                  <a:srgbClr val="0B49CB"/>
                </a:solidFill>
                <a:latin typeface="Arial MT"/>
                <a:cs typeface="Arial MT"/>
              </a:rPr>
              <a:t>Executive</a:t>
            </a:r>
            <a:r>
              <a:rPr dirty="0" sz="2350" spc="-35">
                <a:solidFill>
                  <a:srgbClr val="0B49CB"/>
                </a:solidFill>
                <a:latin typeface="Arial MT"/>
                <a:cs typeface="Arial MT"/>
              </a:rPr>
              <a:t> </a:t>
            </a:r>
            <a:r>
              <a:rPr dirty="0" sz="2350" spc="10">
                <a:solidFill>
                  <a:srgbClr val="0B49CB"/>
                </a:solidFill>
                <a:latin typeface="Arial MT"/>
                <a:cs typeface="Arial MT"/>
              </a:rPr>
              <a:t>Summary</a:t>
            </a:r>
            <a:endParaRPr sz="2350">
              <a:latin typeface="Arial MT"/>
              <a:cs typeface="Arial MT"/>
            </a:endParaRPr>
          </a:p>
          <a:p>
            <a:pPr marL="241300" indent="-174625">
              <a:lnSpc>
                <a:spcPct val="100000"/>
              </a:lnSpc>
              <a:spcBef>
                <a:spcPts val="2010"/>
              </a:spcBef>
              <a:buChar char="•"/>
              <a:tabLst>
                <a:tab pos="241300" algn="l"/>
              </a:tabLst>
            </a:pP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150" spc="-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methodology:</a:t>
            </a:r>
            <a:endParaRPr sz="2150">
              <a:latin typeface="Arial MT"/>
              <a:cs typeface="Arial MT"/>
            </a:endParaRPr>
          </a:p>
          <a:p>
            <a:pPr lvl="1" marL="698500" indent="-180975">
              <a:lnSpc>
                <a:spcPct val="100000"/>
              </a:lnSpc>
              <a:spcBef>
                <a:spcPts val="1939"/>
              </a:spcBef>
              <a:buChar char="•"/>
              <a:tabLst>
                <a:tab pos="698500" algn="l"/>
              </a:tabLst>
            </a:pP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Collected</a:t>
            </a:r>
            <a:r>
              <a:rPr dirty="0" sz="1850" spc="-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using the</a:t>
            </a:r>
            <a:r>
              <a:rPr dirty="0" sz="1850" spc="-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SpaceX</a:t>
            </a:r>
            <a:r>
              <a:rPr dirty="0" sz="1850" spc="-1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API and</a:t>
            </a:r>
            <a:r>
              <a:rPr dirty="0" sz="1850" spc="-1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web-scraping wikipedia</a:t>
            </a:r>
            <a:endParaRPr sz="185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767171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41300" indent="-174625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dirty="0" sz="2150" spc="-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15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2150">
              <a:latin typeface="Arial MT"/>
              <a:cs typeface="Arial MT"/>
            </a:endParaRPr>
          </a:p>
          <a:p>
            <a:pPr lvl="1" marL="698500" indent="-180975">
              <a:lnSpc>
                <a:spcPct val="100000"/>
              </a:lnSpc>
              <a:spcBef>
                <a:spcPts val="1939"/>
              </a:spcBef>
              <a:buChar char="•"/>
              <a:tabLst>
                <a:tab pos="698500" algn="l"/>
              </a:tabLst>
            </a:pP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Processed</a:t>
            </a:r>
            <a:r>
              <a:rPr dirty="0" sz="1850" spc="-15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using</a:t>
            </a:r>
            <a:r>
              <a:rPr dirty="0" sz="1850" spc="-15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Python</a:t>
            </a:r>
            <a:r>
              <a:rPr dirty="0" sz="1850" spc="-15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and</a:t>
            </a:r>
            <a:r>
              <a:rPr dirty="0" sz="1850" spc="-15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Pandas</a:t>
            </a:r>
            <a:endParaRPr sz="185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767171"/>
              </a:buClr>
              <a:buFont typeface="Arial MT"/>
              <a:buChar char="•"/>
            </a:pPr>
            <a:endParaRPr sz="1600">
              <a:latin typeface="Arial MT"/>
              <a:cs typeface="Arial MT"/>
            </a:endParaRPr>
          </a:p>
          <a:p>
            <a:pPr marL="241300" indent="-174625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Perform exploratory data analysis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(EDA)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using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visualization and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2150">
              <a:latin typeface="Arial MT"/>
              <a:cs typeface="Arial MT"/>
            </a:endParaRPr>
          </a:p>
          <a:p>
            <a:pPr marL="241300" indent="-174625">
              <a:lnSpc>
                <a:spcPct val="100000"/>
              </a:lnSpc>
              <a:spcBef>
                <a:spcPts val="1955"/>
              </a:spcBef>
              <a:buChar char="•"/>
              <a:tabLst>
                <a:tab pos="241300" algn="l"/>
              </a:tabLst>
            </a:pP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visual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Folium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150">
              <a:latin typeface="Arial MT"/>
              <a:cs typeface="Arial MT"/>
            </a:endParaRPr>
          </a:p>
          <a:p>
            <a:pPr marL="241300" indent="-174625">
              <a:lnSpc>
                <a:spcPct val="100000"/>
              </a:lnSpc>
              <a:spcBef>
                <a:spcPts val="1950"/>
              </a:spcBef>
              <a:buChar char="•"/>
              <a:tabLst>
                <a:tab pos="241300" algn="l"/>
              </a:tabLst>
            </a:pP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analysis using</a:t>
            </a:r>
            <a:r>
              <a:rPr dirty="0" sz="215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dirty="0" sz="2150" spc="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150" spc="1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8242" y="5786172"/>
            <a:ext cx="9406890" cy="702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3040" marR="5080" indent="-180975">
              <a:lnSpc>
                <a:spcPct val="120100"/>
              </a:lnSpc>
              <a:spcBef>
                <a:spcPts val="100"/>
              </a:spcBef>
              <a:buChar char="•"/>
              <a:tabLst>
                <a:tab pos="193675" algn="l"/>
              </a:tabLst>
            </a:pP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Evaluated with Scikit-learn, and </a:t>
            </a:r>
            <a:r>
              <a:rPr dirty="0" sz="1850">
                <a:solidFill>
                  <a:srgbClr val="767171"/>
                </a:solidFill>
                <a:latin typeface="Arial MT"/>
                <a:cs typeface="Arial MT"/>
              </a:rPr>
              <a:t>several classification models: </a:t>
            </a: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SVM, Logistic Regression, </a:t>
            </a:r>
            <a:r>
              <a:rPr dirty="0" sz="1850" spc="-50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Decision</a:t>
            </a:r>
            <a:r>
              <a:rPr dirty="0" sz="1850" spc="-40">
                <a:solidFill>
                  <a:srgbClr val="767171"/>
                </a:solidFill>
                <a:latin typeface="Arial MT"/>
                <a:cs typeface="Arial MT"/>
              </a:rPr>
              <a:t> </a:t>
            </a:r>
            <a:r>
              <a:rPr dirty="0" sz="1850" spc="-15">
                <a:solidFill>
                  <a:srgbClr val="767171"/>
                </a:solidFill>
                <a:latin typeface="Arial MT"/>
                <a:cs typeface="Arial MT"/>
              </a:rPr>
              <a:t>Tree,</a:t>
            </a:r>
            <a:r>
              <a:rPr dirty="0" sz="1850" spc="-5">
                <a:solidFill>
                  <a:srgbClr val="767171"/>
                </a:solidFill>
                <a:latin typeface="Arial MT"/>
                <a:cs typeface="Arial MT"/>
              </a:rPr>
              <a:t> and K-nearest neighbors.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2440305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10"/>
              <a:t>Methodology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45232" y="6083091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1B7DDB"/>
                </a:solidFill>
                <a:latin typeface="Arial MT"/>
                <a:cs typeface="Arial MT"/>
              </a:rPr>
              <a:t>6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65" y="1835720"/>
            <a:ext cx="10168890" cy="3677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880870">
              <a:lnSpc>
                <a:spcPct val="100000"/>
              </a:lnSpc>
              <a:spcBef>
                <a:spcPts val="100"/>
              </a:spcBef>
            </a:pPr>
            <a:r>
              <a:rPr dirty="0" sz="3000" spc="-5">
                <a:latin typeface="Arial MT"/>
                <a:cs typeface="Arial MT"/>
              </a:rPr>
              <a:t>Data</a:t>
            </a:r>
            <a:r>
              <a:rPr dirty="0" sz="3000" spc="-15">
                <a:latin typeface="Arial MT"/>
                <a:cs typeface="Arial MT"/>
              </a:rPr>
              <a:t> </a:t>
            </a:r>
            <a:r>
              <a:rPr dirty="0" sz="3000" spc="-10">
                <a:latin typeface="Arial MT"/>
                <a:cs typeface="Arial MT"/>
              </a:rPr>
              <a:t>Sets</a:t>
            </a:r>
            <a:r>
              <a:rPr dirty="0" sz="3000" spc="-15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were</a:t>
            </a:r>
            <a:r>
              <a:rPr dirty="0" sz="3000" spc="-15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collected</a:t>
            </a:r>
            <a:r>
              <a:rPr dirty="0" sz="3000" spc="-10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via</a:t>
            </a:r>
            <a:r>
              <a:rPr dirty="0" sz="3000" spc="-10">
                <a:latin typeface="Arial MT"/>
                <a:cs typeface="Arial MT"/>
              </a:rPr>
              <a:t> SpaceX</a:t>
            </a:r>
            <a:r>
              <a:rPr dirty="0" sz="3000" spc="-185">
                <a:latin typeface="Arial MT"/>
                <a:cs typeface="Arial MT"/>
              </a:rPr>
              <a:t> </a:t>
            </a:r>
            <a:r>
              <a:rPr dirty="0" sz="3000" spc="-10">
                <a:latin typeface="Arial MT"/>
                <a:cs typeface="Arial MT"/>
              </a:rPr>
              <a:t>API</a:t>
            </a:r>
            <a:r>
              <a:rPr dirty="0" sz="3000" spc="-15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and</a:t>
            </a:r>
            <a:r>
              <a:rPr dirty="0" sz="3000" spc="-10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via </a:t>
            </a:r>
            <a:r>
              <a:rPr dirty="0" sz="3000" spc="-819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web-scraping</a:t>
            </a:r>
            <a:r>
              <a:rPr dirty="0" sz="3000" spc="-10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Wikipedia</a:t>
            </a:r>
            <a:endParaRPr sz="3000">
              <a:latin typeface="Arial MT"/>
              <a:cs typeface="Arial MT"/>
            </a:endParaRPr>
          </a:p>
          <a:p>
            <a:pPr marL="12700" marR="223520">
              <a:lnSpc>
                <a:spcPct val="100000"/>
              </a:lnSpc>
              <a:spcBef>
                <a:spcPts val="1400"/>
              </a:spcBef>
            </a:pPr>
            <a:r>
              <a:rPr dirty="0" sz="3000" spc="-10">
                <a:latin typeface="Arial MT"/>
                <a:cs typeface="Arial MT"/>
              </a:rPr>
              <a:t>Some </a:t>
            </a:r>
            <a:r>
              <a:rPr dirty="0" sz="3000" spc="-5">
                <a:latin typeface="Arial MT"/>
                <a:cs typeface="Arial MT"/>
              </a:rPr>
              <a:t>data from the </a:t>
            </a:r>
            <a:r>
              <a:rPr dirty="0" sz="3000" spc="-10">
                <a:latin typeface="Arial MT"/>
                <a:cs typeface="Arial MT"/>
              </a:rPr>
              <a:t>SpaceX API </a:t>
            </a:r>
            <a:r>
              <a:rPr dirty="0" sz="3000" spc="-5">
                <a:latin typeface="Arial MT"/>
                <a:cs typeface="Arial MT"/>
              </a:rPr>
              <a:t>needed to be processed </a:t>
            </a:r>
            <a:r>
              <a:rPr dirty="0" sz="3000">
                <a:latin typeface="Arial MT"/>
                <a:cs typeface="Arial MT"/>
              </a:rPr>
              <a:t> separately </a:t>
            </a:r>
            <a:r>
              <a:rPr dirty="0" sz="3000" spc="-5">
                <a:latin typeface="Arial MT"/>
                <a:cs typeface="Arial MT"/>
              </a:rPr>
              <a:t>and added to the dataframe using </a:t>
            </a:r>
            <a:r>
              <a:rPr dirty="0" sz="3000">
                <a:latin typeface="Arial MT"/>
                <a:cs typeface="Arial MT"/>
              </a:rPr>
              <a:t>specially </a:t>
            </a:r>
            <a:r>
              <a:rPr dirty="0" sz="3000" spc="-5">
                <a:latin typeface="Arial MT"/>
                <a:cs typeface="Arial MT"/>
              </a:rPr>
              <a:t>built </a:t>
            </a:r>
            <a:r>
              <a:rPr dirty="0" sz="3000" spc="-819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helper</a:t>
            </a:r>
            <a:r>
              <a:rPr dirty="0" sz="3000" spc="-10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functions.</a:t>
            </a:r>
            <a:endParaRPr sz="30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160"/>
              </a:spcBef>
            </a:pPr>
            <a:r>
              <a:rPr dirty="0" sz="3000" spc="-5">
                <a:latin typeface="Arial MT"/>
                <a:cs typeface="Arial MT"/>
              </a:rPr>
              <a:t>Data </a:t>
            </a:r>
            <a:r>
              <a:rPr dirty="0" sz="3000" spc="-10">
                <a:latin typeface="Arial MT"/>
                <a:cs typeface="Arial MT"/>
              </a:rPr>
              <a:t>Scraped </a:t>
            </a:r>
            <a:r>
              <a:rPr dirty="0" sz="3000" spc="-5">
                <a:latin typeface="Arial MT"/>
                <a:cs typeface="Arial MT"/>
              </a:rPr>
              <a:t>from </a:t>
            </a:r>
            <a:r>
              <a:rPr dirty="0" sz="3000" spc="-10">
                <a:latin typeface="Arial MT"/>
                <a:cs typeface="Arial MT"/>
              </a:rPr>
              <a:t>Wikipedia </a:t>
            </a:r>
            <a:r>
              <a:rPr dirty="0" sz="3000" spc="-5">
                <a:latin typeface="Arial MT"/>
                <a:cs typeface="Arial MT"/>
              </a:rPr>
              <a:t>had to be processed using the </a:t>
            </a:r>
            <a:r>
              <a:rPr dirty="0" sz="3000" spc="-819">
                <a:latin typeface="Arial MT"/>
                <a:cs typeface="Arial MT"/>
              </a:rPr>
              <a:t> </a:t>
            </a:r>
            <a:r>
              <a:rPr dirty="0" sz="3000" spc="-10">
                <a:latin typeface="Arial MT"/>
                <a:cs typeface="Arial MT"/>
              </a:rPr>
              <a:t>BeautifulSoup</a:t>
            </a:r>
            <a:r>
              <a:rPr dirty="0" sz="3000" spc="-15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library</a:t>
            </a:r>
            <a:r>
              <a:rPr dirty="0" sz="3000" spc="-10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to</a:t>
            </a:r>
            <a:r>
              <a:rPr dirty="0" sz="3000" spc="-15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extract </a:t>
            </a:r>
            <a:r>
              <a:rPr dirty="0" sz="3000">
                <a:latin typeface="Arial MT"/>
                <a:cs typeface="Arial MT"/>
              </a:rPr>
              <a:t>relevant</a:t>
            </a:r>
            <a:r>
              <a:rPr dirty="0" sz="3000" spc="-10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tabular</a:t>
            </a:r>
            <a:r>
              <a:rPr dirty="0" sz="3000" spc="-15">
                <a:latin typeface="Arial MT"/>
                <a:cs typeface="Arial MT"/>
              </a:rPr>
              <a:t> </a:t>
            </a:r>
            <a:r>
              <a:rPr dirty="0" sz="3000" spc="-5">
                <a:latin typeface="Arial MT"/>
                <a:cs typeface="Arial MT"/>
              </a:rPr>
              <a:t>data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2883535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Data</a:t>
            </a:r>
            <a:r>
              <a:rPr dirty="0" spc="-50"/>
              <a:t> </a:t>
            </a:r>
            <a:r>
              <a:rPr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099" y="1776474"/>
            <a:ext cx="4990465" cy="3032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45720" indent="-192405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SpaceXAPI: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specifically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the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v4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past</a:t>
            </a:r>
            <a:r>
              <a:rPr dirty="0" sz="2200" spc="-1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launches</a:t>
            </a:r>
            <a:endParaRPr sz="2200">
              <a:latin typeface="Arial MT"/>
              <a:cs typeface="Arial MT"/>
            </a:endParaRPr>
          </a:p>
          <a:p>
            <a:pPr marL="876300" marR="5080" indent="-388620">
              <a:lnSpc>
                <a:spcPct val="101600"/>
              </a:lnSpc>
              <a:spcBef>
                <a:spcPts val="1110"/>
              </a:spcBef>
              <a:tabLst>
                <a:tab pos="876300" algn="l"/>
              </a:tabLst>
            </a:pPr>
            <a:r>
              <a:rPr dirty="0" sz="2250" spc="175">
                <a:latin typeface="Lucida Sans Unicode"/>
                <a:cs typeface="Lucida Sans Unicode"/>
              </a:rPr>
              <a:t>–	</a:t>
            </a:r>
            <a:r>
              <a:rPr dirty="0" sz="1900" spc="5">
                <a:solidFill>
                  <a:srgbClr val="292929"/>
                </a:solidFill>
                <a:latin typeface="Arial MT"/>
                <a:cs typeface="Arial MT"/>
              </a:rPr>
              <a:t>"https://api.spacexdata.com/v4/launch </a:t>
            </a:r>
            <a:r>
              <a:rPr dirty="0" sz="1900" spc="-51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900" spc="5">
                <a:solidFill>
                  <a:srgbClr val="292929"/>
                </a:solidFill>
                <a:latin typeface="Arial MT"/>
                <a:cs typeface="Arial MT"/>
              </a:rPr>
              <a:t>es/past"</a:t>
            </a: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>
              <a:latin typeface="Arial MT"/>
              <a:cs typeface="Arial MT"/>
            </a:endParaRPr>
          </a:p>
          <a:p>
            <a:pPr algn="just" marL="12700" marR="16510">
              <a:lnSpc>
                <a:spcPts val="2380"/>
              </a:lnSpc>
            </a:pPr>
            <a:r>
              <a:rPr dirty="0" u="heavy" sz="2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https://github.com/Vocantes/Data_Scien </a:t>
            </a:r>
            <a:r>
              <a:rPr dirty="0" sz="2200" spc="-600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22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ce_Captstone_IBM/blob/main/jupyter-la </a:t>
            </a:r>
            <a:r>
              <a:rPr dirty="0" sz="2200" spc="-600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bs-spacex-data-collection-api.ipynb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65" y="514611"/>
            <a:ext cx="559435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Data</a:t>
            </a:r>
            <a:r>
              <a:rPr dirty="0" spc="-10"/>
              <a:t> </a:t>
            </a:r>
            <a:r>
              <a:rPr dirty="0"/>
              <a:t>Collection</a:t>
            </a:r>
            <a:r>
              <a:rPr dirty="0" spc="-5"/>
              <a:t> </a:t>
            </a:r>
            <a:r>
              <a:rPr dirty="0" spc="10"/>
              <a:t>–</a:t>
            </a:r>
            <a:r>
              <a:rPr dirty="0" spc="-5"/>
              <a:t> </a:t>
            </a:r>
            <a:r>
              <a:rPr dirty="0"/>
              <a:t>SpaceX</a:t>
            </a:r>
            <a:r>
              <a:rPr dirty="0" spc="-200"/>
              <a:t> </a:t>
            </a:r>
            <a:r>
              <a:rPr dirty="0" spc="5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15600" y="1371600"/>
            <a:ext cx="1342079" cy="53996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1525" y="1768574"/>
            <a:ext cx="4378960" cy="3764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9390" marR="7620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was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scraped</a:t>
            </a:r>
            <a:r>
              <a:rPr dirty="0" sz="2200" spc="-2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from</a:t>
            </a:r>
            <a:r>
              <a:rPr dirty="0" sz="2200" spc="-3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wikipedia </a:t>
            </a:r>
            <a:r>
              <a:rPr dirty="0" sz="2200" spc="-595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then processed using the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requests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and BeautifulSoup </a:t>
            </a:r>
            <a:r>
              <a:rPr dirty="0" sz="220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2200" spc="-5">
                <a:solidFill>
                  <a:srgbClr val="292929"/>
                </a:solidFill>
                <a:latin typeface="Arial MT"/>
                <a:cs typeface="Arial MT"/>
              </a:rPr>
              <a:t>Libraries.</a:t>
            </a:r>
            <a:endParaRPr sz="2200">
              <a:latin typeface="Arial MT"/>
              <a:cs typeface="Arial MT"/>
            </a:endParaRPr>
          </a:p>
          <a:p>
            <a:pPr marL="885190" marR="5080" indent="-381000">
              <a:lnSpc>
                <a:spcPct val="100000"/>
              </a:lnSpc>
              <a:spcBef>
                <a:spcPts val="40"/>
              </a:spcBef>
              <a:tabLst>
                <a:tab pos="884555" algn="l"/>
              </a:tabLst>
            </a:pPr>
            <a:r>
              <a:rPr dirty="0" sz="1200">
                <a:solidFill>
                  <a:srgbClr val="292929"/>
                </a:solidFill>
                <a:latin typeface="MS PGothic"/>
                <a:cs typeface="MS PGothic"/>
              </a:rPr>
              <a:t>★	</a:t>
            </a:r>
            <a:r>
              <a:rPr dirty="0" sz="1200" spc="-5">
                <a:solidFill>
                  <a:srgbClr val="292929"/>
                </a:solidFill>
                <a:latin typeface="Arial MT"/>
                <a:cs typeface="Arial MT"/>
              </a:rPr>
              <a:t>https://en.wikipedia.org/wiki/List_of_Falcon_9_and_ </a:t>
            </a:r>
            <a:r>
              <a:rPr dirty="0" sz="1200" spc="-32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292929"/>
                </a:solidFill>
                <a:latin typeface="Arial MT"/>
                <a:cs typeface="Arial MT"/>
              </a:rPr>
              <a:t>Falcon_Heavy_launches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 algn="just" marL="199390" indent="-187325">
              <a:lnSpc>
                <a:spcPct val="100000"/>
              </a:lnSpc>
              <a:spcBef>
                <a:spcPts val="915"/>
              </a:spcBef>
              <a:buClr>
                <a:srgbClr val="292929"/>
              </a:buClr>
              <a:buChar char="•"/>
              <a:tabLst>
                <a:tab pos="200025" algn="l"/>
              </a:tabLst>
            </a:pPr>
            <a:r>
              <a:rPr dirty="0" u="heavy" sz="2200" spc="-1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https://github.com/Vocantes/Data</a:t>
            </a:r>
            <a:endParaRPr sz="2200">
              <a:latin typeface="Arial MT"/>
              <a:cs typeface="Arial MT"/>
            </a:endParaRPr>
          </a:p>
          <a:p>
            <a:pPr algn="just" marL="199390" marR="26034">
              <a:lnSpc>
                <a:spcPct val="100000"/>
              </a:lnSpc>
            </a:pP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_Science_Captstone_IBM/blob/m </a:t>
            </a:r>
            <a:r>
              <a:rPr dirty="0" sz="2200" spc="-5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2200" spc="-5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ain/jupyter-labs-webscraping.ipyn </a:t>
            </a:r>
            <a:r>
              <a:rPr dirty="0" sz="2200" spc="-600">
                <a:solidFill>
                  <a:srgbClr val="0563C1"/>
                </a:solidFill>
                <a:latin typeface="Arial MT"/>
                <a:cs typeface="Arial MT"/>
              </a:rPr>
              <a:t> </a:t>
            </a:r>
            <a:r>
              <a:rPr dirty="0" u="heavy" sz="220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Arial MT"/>
                <a:cs typeface="Arial MT"/>
                <a:hlinkClick r:id="rId2"/>
              </a:rPr>
              <a:t>b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5345" y="667251"/>
            <a:ext cx="4917440" cy="53149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pc="5"/>
              <a:t>Data</a:t>
            </a:r>
            <a:r>
              <a:rPr dirty="0" spc="-5"/>
              <a:t> </a:t>
            </a:r>
            <a:r>
              <a:rPr dirty="0"/>
              <a:t>Collection</a:t>
            </a:r>
            <a:r>
              <a:rPr dirty="0" spc="-5"/>
              <a:t> </a:t>
            </a:r>
            <a:r>
              <a:rPr dirty="0" spc="5"/>
              <a:t>-</a:t>
            </a:r>
            <a:r>
              <a:rPr dirty="0"/>
              <a:t> Scraping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1371600"/>
            <a:ext cx="4247639" cy="4962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ds-capstone-template-coursera</dc:title>
  <dcterms:created xsi:type="dcterms:W3CDTF">2024-08-04T04:09:55Z</dcterms:created>
  <dcterms:modified xsi:type="dcterms:W3CDTF">2024-08-04T04:09:55Z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